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66" r:id="rId2"/>
    <p:sldId id="265" r:id="rId3"/>
    <p:sldId id="269" r:id="rId4"/>
    <p:sldId id="270" r:id="rId5"/>
    <p:sldId id="271" r:id="rId6"/>
    <p:sldId id="272" r:id="rId7"/>
    <p:sldId id="273" r:id="rId8"/>
    <p:sldId id="274" r:id="rId9"/>
    <p:sldId id="275" r:id="rId10"/>
    <p:sldId id="276" r:id="rId11"/>
    <p:sldId id="277" r:id="rId12"/>
    <p:sldId id="278" r:id="rId13"/>
    <p:sldId id="279" r:id="rId14"/>
    <p:sldId id="280" r:id="rId15"/>
    <p:sldId id="281" r:id="rId16"/>
    <p:sldId id="282" r:id="rId17"/>
    <p:sldId id="283" r:id="rId18"/>
    <p:sldId id="284" r:id="rId19"/>
    <p:sldId id="285" r:id="rId20"/>
    <p:sldId id="286" r:id="rId21"/>
    <p:sldId id="287" r:id="rId22"/>
    <p:sldId id="288" r:id="rId23"/>
    <p:sldId id="289" r:id="rId24"/>
    <p:sldId id="290" r:id="rId25"/>
    <p:sldId id="291" r:id="rId26"/>
    <p:sldId id="292" r:id="rId27"/>
    <p:sldId id="293" r:id="rId28"/>
    <p:sldId id="294" r:id="rId29"/>
    <p:sldId id="295" r:id="rId30"/>
    <p:sldId id="296" r:id="rId31"/>
    <p:sldId id="297" r:id="rId32"/>
    <p:sldId id="268"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305" autoAdjust="0"/>
  </p:normalViewPr>
  <p:slideViewPr>
    <p:cSldViewPr>
      <p:cViewPr varScale="1">
        <p:scale>
          <a:sx n="74" d="100"/>
          <a:sy n="74" d="100"/>
        </p:scale>
        <p:origin x="576" y="72"/>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smtClean="0"/>
              <a:t>Introduction to DevOps</a:t>
            </a:r>
            <a:endParaRPr lang="en-US" dirty="0"/>
          </a:p>
        </p:txBody>
      </p:sp>
      <p:sp>
        <p:nvSpPr>
          <p:cNvPr id="6" name="Subtitle 5"/>
          <p:cNvSpPr>
            <a:spLocks noGrp="1"/>
          </p:cNvSpPr>
          <p:nvPr>
            <p:ph type="subTitle" idx="1"/>
          </p:nvPr>
        </p:nvSpPr>
        <p:spPr/>
        <p:txBody>
          <a:bodyPr/>
          <a:lstStyle/>
          <a:p>
            <a:r>
              <a:rPr lang="en-US" dirty="0" smtClean="0"/>
              <a:t>Sonika Rathi</a:t>
            </a:r>
            <a:endParaRPr lang="en-US" dirty="0"/>
          </a:p>
        </p:txBody>
      </p:sp>
      <p:sp>
        <p:nvSpPr>
          <p:cNvPr id="7" name="Text Placeholder 6"/>
          <p:cNvSpPr>
            <a:spLocks noGrp="1"/>
          </p:cNvSpPr>
          <p:nvPr>
            <p:ph type="body" sz="quarter" idx="14"/>
          </p:nvPr>
        </p:nvSpPr>
        <p:spPr/>
        <p:txBody>
          <a:bodyPr/>
          <a:lstStyle/>
          <a:p>
            <a:r>
              <a:rPr lang="en-US" dirty="0" smtClean="0"/>
              <a:t>Assistant Professor</a:t>
            </a:r>
          </a:p>
          <a:p>
            <a:r>
              <a:rPr lang="en-US" dirty="0" smtClean="0"/>
              <a:t>BITS </a:t>
            </a:r>
            <a:r>
              <a:rPr lang="en-US" dirty="0" err="1" smtClean="0"/>
              <a:t>Pilani</a:t>
            </a:r>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lstStyle/>
          <a:p>
            <a:r>
              <a:rPr lang="en-US" dirty="0"/>
              <a:t>Unlike many other VCS systems, </a:t>
            </a:r>
            <a:r>
              <a:rPr lang="en-US" dirty="0" err="1"/>
              <a:t>Git</a:t>
            </a:r>
            <a:r>
              <a:rPr lang="en-US" dirty="0"/>
              <a:t> doesn’t explicitly track file movement</a:t>
            </a:r>
          </a:p>
          <a:p>
            <a:r>
              <a:rPr lang="en-US" dirty="0"/>
              <a:t>If you rename a file in </a:t>
            </a:r>
            <a:r>
              <a:rPr lang="en-US" dirty="0" err="1"/>
              <a:t>Git</a:t>
            </a:r>
            <a:r>
              <a:rPr lang="en-US" dirty="0"/>
              <a:t>, no metadata is stored in </a:t>
            </a:r>
            <a:r>
              <a:rPr lang="en-US" dirty="0" err="1"/>
              <a:t>Git</a:t>
            </a:r>
            <a:r>
              <a:rPr lang="en-US" dirty="0"/>
              <a:t> that tells it you renamed the file</a:t>
            </a:r>
          </a:p>
          <a:p>
            <a:r>
              <a:rPr lang="en-US" dirty="0"/>
              <a:t>To rename a file in </a:t>
            </a:r>
            <a:r>
              <a:rPr lang="en-US" dirty="0" err="1"/>
              <a:t>Git</a:t>
            </a:r>
            <a:r>
              <a:rPr lang="en-US" dirty="0"/>
              <a:t>, you can run</a:t>
            </a:r>
          </a:p>
          <a:p>
            <a:endParaRPr lang="en-US" dirty="0"/>
          </a:p>
        </p:txBody>
      </p:sp>
      <p:sp>
        <p:nvSpPr>
          <p:cNvPr id="4" name="Text Placeholder 3"/>
          <p:cNvSpPr>
            <a:spLocks noGrp="1"/>
          </p:cNvSpPr>
          <p:nvPr>
            <p:ph type="body" sz="quarter" idx="14"/>
          </p:nvPr>
        </p:nvSpPr>
        <p:spPr/>
        <p:txBody>
          <a:bodyPr/>
          <a:lstStyle/>
          <a:p>
            <a:r>
              <a:rPr lang="en-US" dirty="0"/>
              <a:t>Moving Files or Renaming Files in a </a:t>
            </a:r>
            <a:r>
              <a:rPr lang="en-US" dirty="0" err="1"/>
              <a:t>Git</a:t>
            </a:r>
            <a:r>
              <a:rPr lang="en-US" dirty="0"/>
              <a:t> </a:t>
            </a:r>
            <a:r>
              <a:rPr lang="en-US" dirty="0" smtClean="0"/>
              <a:t>Repository</a:t>
            </a:r>
            <a:endParaRPr lang="en-US" dirty="0"/>
          </a:p>
        </p:txBody>
      </p:sp>
      <p:sp>
        <p:nvSpPr>
          <p:cNvPr id="5" name="Rectangle: Rounded Corners 10">
            <a:extLst>
              <a:ext uri="{FF2B5EF4-FFF2-40B4-BE49-F238E27FC236}">
                <a16:creationId xmlns="" xmlns:a16="http://schemas.microsoft.com/office/drawing/2014/main" id="{EE47F015-5D4B-443E-8C0F-763A9770D5F2}"/>
              </a:ext>
            </a:extLst>
          </p:cNvPr>
          <p:cNvSpPr/>
          <p:nvPr/>
        </p:nvSpPr>
        <p:spPr>
          <a:xfrm>
            <a:off x="2007298" y="4038600"/>
            <a:ext cx="6983604" cy="7620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mv &lt;</a:t>
            </a:r>
            <a:r>
              <a:rPr lang="en-US" sz="3500" b="1" dirty="0" err="1">
                <a:solidFill>
                  <a:schemeClr val="dk1"/>
                </a:solidFill>
                <a:latin typeface="Helvetica" panose="020B0604020202020204" pitchFamily="34" charset="0"/>
                <a:cs typeface="Helvetica" panose="020B0604020202020204" pitchFamily="34" charset="0"/>
              </a:rPr>
              <a:t>file_from</a:t>
            </a:r>
            <a:r>
              <a:rPr lang="en-US" sz="3500" b="1" dirty="0">
                <a:solidFill>
                  <a:schemeClr val="dk1"/>
                </a:solidFill>
                <a:latin typeface="Helvetica" panose="020B0604020202020204" pitchFamily="34" charset="0"/>
                <a:cs typeface="Helvetica" panose="020B0604020202020204" pitchFamily="34" charset="0"/>
              </a:rPr>
              <a:t>&gt; &lt;</a:t>
            </a:r>
            <a:r>
              <a:rPr lang="en-US" sz="3500" b="1" dirty="0" err="1">
                <a:solidFill>
                  <a:schemeClr val="dk1"/>
                </a:solidFill>
                <a:latin typeface="Helvetica" panose="020B0604020202020204" pitchFamily="34" charset="0"/>
                <a:cs typeface="Helvetica" panose="020B0604020202020204" pitchFamily="34" charset="0"/>
              </a:rPr>
              <a:t>file_to</a:t>
            </a:r>
            <a:r>
              <a:rPr lang="en-US" sz="3500" b="1" dirty="0">
                <a:solidFill>
                  <a:schemeClr val="dk1"/>
                </a:solidFill>
                <a:latin typeface="Helvetica" panose="020B0604020202020204" pitchFamily="34" charset="0"/>
                <a:cs typeface="Helvetica" panose="020B0604020202020204" pitchFamily="34" charset="0"/>
              </a:rPr>
              <a:t>&gt;</a:t>
            </a: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427597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lstStyle/>
          <a:p>
            <a:r>
              <a:rPr lang="en-US" dirty="0"/>
              <a:t>After you have created several commits, or if you have cloned a repository with an existing commit history, you’ll probably want to look back to see what has happened</a:t>
            </a:r>
          </a:p>
          <a:p>
            <a:r>
              <a:rPr lang="en-US" dirty="0"/>
              <a:t>The most basic and powerful tool to do this is the</a:t>
            </a:r>
          </a:p>
          <a:p>
            <a:r>
              <a:rPr lang="en-US" dirty="0"/>
              <a:t>By default, with no arguments, </a:t>
            </a:r>
            <a:r>
              <a:rPr lang="en-US" dirty="0" err="1"/>
              <a:t>git</a:t>
            </a:r>
            <a:r>
              <a:rPr lang="en-US" dirty="0"/>
              <a:t> log lists the commits made in that repository in reverse chronological order i.e. the most recent commits show up first</a:t>
            </a:r>
          </a:p>
          <a:p>
            <a:r>
              <a:rPr lang="en-US" dirty="0"/>
              <a:t>To see only the commits of a certain author</a:t>
            </a:r>
          </a:p>
        </p:txBody>
      </p:sp>
      <p:sp>
        <p:nvSpPr>
          <p:cNvPr id="4" name="Text Placeholder 3"/>
          <p:cNvSpPr>
            <a:spLocks noGrp="1"/>
          </p:cNvSpPr>
          <p:nvPr>
            <p:ph type="body" sz="quarter" idx="14"/>
          </p:nvPr>
        </p:nvSpPr>
        <p:spPr/>
        <p:txBody>
          <a:bodyPr/>
          <a:lstStyle/>
          <a:p>
            <a:r>
              <a:rPr lang="en-US" dirty="0"/>
              <a:t>Viewing the Commit History of </a:t>
            </a:r>
            <a:r>
              <a:rPr lang="en-US" dirty="0" err="1"/>
              <a:t>Git</a:t>
            </a:r>
            <a:r>
              <a:rPr lang="en-US" dirty="0"/>
              <a:t> </a:t>
            </a:r>
            <a:r>
              <a:rPr lang="en-US" dirty="0" smtClean="0"/>
              <a:t>Repository</a:t>
            </a:r>
            <a:endParaRPr lang="en-US" dirty="0"/>
          </a:p>
        </p:txBody>
      </p:sp>
      <p:sp>
        <p:nvSpPr>
          <p:cNvPr id="5" name="Rectangle: Rounded Corners 10">
            <a:extLst>
              <a:ext uri="{FF2B5EF4-FFF2-40B4-BE49-F238E27FC236}">
                <a16:creationId xmlns="" xmlns:a16="http://schemas.microsoft.com/office/drawing/2014/main" id="{EE47F015-5D4B-443E-8C0F-763A9770D5F2}"/>
              </a:ext>
            </a:extLst>
          </p:cNvPr>
          <p:cNvSpPr/>
          <p:nvPr/>
        </p:nvSpPr>
        <p:spPr>
          <a:xfrm>
            <a:off x="838200" y="4416428"/>
            <a:ext cx="4033560" cy="986813"/>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log</a:t>
            </a:r>
          </a:p>
        </p:txBody>
      </p:sp>
      <p:sp>
        <p:nvSpPr>
          <p:cNvPr id="6" name="Rectangle: Rounded Corners 6">
            <a:extLst>
              <a:ext uri="{FF2B5EF4-FFF2-40B4-BE49-F238E27FC236}">
                <a16:creationId xmlns="" xmlns:a16="http://schemas.microsoft.com/office/drawing/2014/main" id="{53EEB933-5BE1-4A51-8953-DEE689C07D98}"/>
              </a:ext>
            </a:extLst>
          </p:cNvPr>
          <p:cNvSpPr/>
          <p:nvPr/>
        </p:nvSpPr>
        <p:spPr>
          <a:xfrm>
            <a:off x="5253784" y="4416427"/>
            <a:ext cx="5995330" cy="98681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a:t>
            </a:r>
            <a:r>
              <a:rPr lang="en-US" sz="3500" b="1" dirty="0" err="1">
                <a:solidFill>
                  <a:schemeClr val="dk1"/>
                </a:solidFill>
                <a:latin typeface="Helvetica" panose="020B0604020202020204" pitchFamily="34" charset="0"/>
                <a:cs typeface="Helvetica" panose="020B0604020202020204" pitchFamily="34" charset="0"/>
              </a:rPr>
              <a:t>git</a:t>
            </a:r>
            <a:r>
              <a:rPr lang="en-US" sz="3500" b="1" dirty="0">
                <a:solidFill>
                  <a:schemeClr val="dk1"/>
                </a:solidFill>
                <a:latin typeface="Helvetica" panose="020B0604020202020204" pitchFamily="34" charset="0"/>
                <a:cs typeface="Helvetica" panose="020B0604020202020204" pitchFamily="34" charset="0"/>
              </a:rPr>
              <a:t> log --author=john</a:t>
            </a:r>
          </a:p>
        </p:txBody>
      </p:sp>
      <p:pic>
        <p:nvPicPr>
          <p:cNvPr id="7" name="Picture 6">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36490327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a:xfrm>
            <a:off x="857739" y="1600201"/>
            <a:ext cx="10160000" cy="3733799"/>
          </a:xfrm>
        </p:spPr>
        <p:txBody>
          <a:bodyPr>
            <a:normAutofit/>
          </a:bodyPr>
          <a:lstStyle/>
          <a:p>
            <a:r>
              <a:rPr lang="en-US" dirty="0"/>
              <a:t>As we saw nearly every Version Control System has Branching Support</a:t>
            </a:r>
          </a:p>
          <a:p>
            <a:r>
              <a:rPr lang="en-US" dirty="0"/>
              <a:t>Branching means you diverge from the main line of development and continue to do work without messing with that main line</a:t>
            </a:r>
          </a:p>
          <a:p>
            <a:r>
              <a:rPr lang="en-US" dirty="0"/>
              <a:t>Branches are used to develop features isolated from each other </a:t>
            </a:r>
          </a:p>
          <a:p>
            <a:r>
              <a:rPr lang="en-US" dirty="0"/>
              <a:t>The way </a:t>
            </a:r>
            <a:r>
              <a:rPr lang="en-US" dirty="0" err="1"/>
              <a:t>Git</a:t>
            </a:r>
            <a:r>
              <a:rPr lang="en-US" dirty="0"/>
              <a:t> branches is incredibly lightweight, making branching operations nearly instantaneous</a:t>
            </a:r>
          </a:p>
          <a:p>
            <a:r>
              <a:rPr lang="en-US" dirty="0" err="1"/>
              <a:t>Git</a:t>
            </a:r>
            <a:r>
              <a:rPr lang="en-US" dirty="0"/>
              <a:t> doesn’t store data as a series of </a:t>
            </a:r>
            <a:r>
              <a:rPr lang="en-US" dirty="0" err="1"/>
              <a:t>changesets</a:t>
            </a:r>
            <a:r>
              <a:rPr lang="en-US" dirty="0"/>
              <a:t> or differences</a:t>
            </a:r>
          </a:p>
          <a:p>
            <a:r>
              <a:rPr lang="en-US" dirty="0"/>
              <a:t>However </a:t>
            </a:r>
            <a:r>
              <a:rPr lang="en-US" dirty="0" err="1"/>
              <a:t>Git</a:t>
            </a:r>
            <a:r>
              <a:rPr lang="en-US" dirty="0"/>
              <a:t> instead stores data as a series of snapshots</a:t>
            </a:r>
          </a:p>
          <a:p>
            <a:r>
              <a:rPr lang="en-US" dirty="0"/>
              <a:t>Which means when you make a commit, </a:t>
            </a:r>
            <a:r>
              <a:rPr lang="en-US" dirty="0" err="1"/>
              <a:t>Git</a:t>
            </a:r>
            <a:r>
              <a:rPr lang="en-US" dirty="0"/>
              <a:t> stores a commit object that contains a pointer to the snapshot of the content you staged</a:t>
            </a:r>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a:t>
            </a:r>
            <a:r>
              <a:rPr lang="en-US" dirty="0" smtClean="0"/>
              <a:t>Branching</a:t>
            </a:r>
            <a:endParaRPr lang="en-US" dirty="0"/>
          </a:p>
        </p:txBody>
      </p:sp>
      <p:pic>
        <p:nvPicPr>
          <p:cNvPr id="5" name="Picture 4">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37710111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4" name="Text Placeholder 3"/>
          <p:cNvSpPr>
            <a:spLocks noGrp="1"/>
          </p:cNvSpPr>
          <p:nvPr>
            <p:ph type="body" sz="quarter" idx="14"/>
          </p:nvPr>
        </p:nvSpPr>
        <p:spPr/>
        <p:txBody>
          <a:bodyPr/>
          <a:lstStyle/>
          <a:p>
            <a:r>
              <a:rPr lang="en-US" dirty="0" err="1"/>
              <a:t>Git</a:t>
            </a:r>
            <a:r>
              <a:rPr lang="en-US" dirty="0"/>
              <a:t> </a:t>
            </a:r>
            <a:r>
              <a:rPr lang="en-US" dirty="0" smtClean="0"/>
              <a:t>Branching Contd..</a:t>
            </a:r>
            <a:endParaRPr lang="en-US" dirty="0"/>
          </a:p>
        </p:txBody>
      </p:sp>
      <p:grpSp>
        <p:nvGrpSpPr>
          <p:cNvPr id="5" name="Group 4">
            <a:extLst>
              <a:ext uri="{FF2B5EF4-FFF2-40B4-BE49-F238E27FC236}">
                <a16:creationId xmlns="" xmlns:a16="http://schemas.microsoft.com/office/drawing/2014/main" id="{3C52B9DB-E007-47A7-AEAB-C9487B085705}"/>
              </a:ext>
            </a:extLst>
          </p:cNvPr>
          <p:cNvGrpSpPr/>
          <p:nvPr/>
        </p:nvGrpSpPr>
        <p:grpSpPr>
          <a:xfrm>
            <a:off x="2190006" y="1583079"/>
            <a:ext cx="6944480" cy="4131921"/>
            <a:chOff x="1547446" y="2743200"/>
            <a:chExt cx="8704385" cy="4747846"/>
          </a:xfrm>
        </p:grpSpPr>
        <p:sp>
          <p:nvSpPr>
            <p:cNvPr id="6" name="Arrow: Right 6">
              <a:extLst>
                <a:ext uri="{FF2B5EF4-FFF2-40B4-BE49-F238E27FC236}">
                  <a16:creationId xmlns="" xmlns:a16="http://schemas.microsoft.com/office/drawing/2014/main" id="{D7142598-5452-4BCF-8D17-45A894D2DB91}"/>
                </a:ext>
              </a:extLst>
            </p:cNvPr>
            <p:cNvSpPr/>
            <p:nvPr/>
          </p:nvSpPr>
          <p:spPr>
            <a:xfrm>
              <a:off x="1547446" y="4914900"/>
              <a:ext cx="8704385" cy="808892"/>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Master </a:t>
              </a:r>
            </a:p>
          </p:txBody>
        </p:sp>
        <p:sp>
          <p:nvSpPr>
            <p:cNvPr id="7" name="Block Arc 6">
              <a:extLst>
                <a:ext uri="{FF2B5EF4-FFF2-40B4-BE49-F238E27FC236}">
                  <a16:creationId xmlns="" xmlns:a16="http://schemas.microsoft.com/office/drawing/2014/main" id="{1444D520-5CD6-48EE-A219-057025481EC6}"/>
                </a:ext>
              </a:extLst>
            </p:cNvPr>
            <p:cNvSpPr/>
            <p:nvPr/>
          </p:nvSpPr>
          <p:spPr>
            <a:xfrm>
              <a:off x="3912576" y="2743200"/>
              <a:ext cx="3288324" cy="4747846"/>
            </a:xfrm>
            <a:prstGeom prst="blockArc">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solidFill>
                    <a:schemeClr val="tx1"/>
                  </a:solidFill>
                </a:rPr>
                <a:t>X - Development</a:t>
              </a:r>
            </a:p>
          </p:txBody>
        </p:sp>
        <p:sp>
          <p:nvSpPr>
            <p:cNvPr id="8" name="Oval 7">
              <a:extLst>
                <a:ext uri="{FF2B5EF4-FFF2-40B4-BE49-F238E27FC236}">
                  <a16:creationId xmlns="" xmlns:a16="http://schemas.microsoft.com/office/drawing/2014/main" id="{7DDA80C4-AEB9-4D5D-A62A-14FE40755292}"/>
                </a:ext>
              </a:extLst>
            </p:cNvPr>
            <p:cNvSpPr/>
            <p:nvPr/>
          </p:nvSpPr>
          <p:spPr>
            <a:xfrm>
              <a:off x="3587262" y="4633546"/>
              <a:ext cx="1485900" cy="826477"/>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Branch</a:t>
              </a:r>
            </a:p>
          </p:txBody>
        </p:sp>
        <p:sp>
          <p:nvSpPr>
            <p:cNvPr id="9" name="Oval 8">
              <a:extLst>
                <a:ext uri="{FF2B5EF4-FFF2-40B4-BE49-F238E27FC236}">
                  <a16:creationId xmlns="" xmlns:a16="http://schemas.microsoft.com/office/drawing/2014/main" id="{4A5F7FC2-6078-4195-A185-3B76011E71DC}"/>
                </a:ext>
              </a:extLst>
            </p:cNvPr>
            <p:cNvSpPr/>
            <p:nvPr/>
          </p:nvSpPr>
          <p:spPr>
            <a:xfrm>
              <a:off x="6096000" y="4615961"/>
              <a:ext cx="1485900" cy="826477"/>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Merge</a:t>
              </a:r>
            </a:p>
          </p:txBody>
        </p:sp>
      </p:grpSp>
      <p:sp>
        <p:nvSpPr>
          <p:cNvPr id="10" name="Rectangle: Rounded Corners 12">
            <a:extLst>
              <a:ext uri="{FF2B5EF4-FFF2-40B4-BE49-F238E27FC236}">
                <a16:creationId xmlns="" xmlns:a16="http://schemas.microsoft.com/office/drawing/2014/main" id="{3C83230D-0750-43A1-8D3E-9CA4A9F9E213}"/>
              </a:ext>
            </a:extLst>
          </p:cNvPr>
          <p:cNvSpPr/>
          <p:nvPr/>
        </p:nvSpPr>
        <p:spPr>
          <a:xfrm>
            <a:off x="1085222" y="4641819"/>
            <a:ext cx="9154048" cy="768381"/>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branch &lt;branch name&gt;</a:t>
            </a:r>
          </a:p>
        </p:txBody>
      </p:sp>
      <p:pic>
        <p:nvPicPr>
          <p:cNvPr id="11" name="Picture 10">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34467968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lstStyle/>
          <a:p>
            <a:r>
              <a:rPr lang="en-US" dirty="0"/>
              <a:t>What happens if you create a new branch?</a:t>
            </a:r>
          </a:p>
          <a:p>
            <a:r>
              <a:rPr lang="en-US" dirty="0"/>
              <a:t>Creation of Branch creates a new pointer for you to move around</a:t>
            </a:r>
          </a:p>
          <a:p>
            <a:r>
              <a:rPr lang="en-US" dirty="0"/>
              <a:t>How does </a:t>
            </a:r>
            <a:r>
              <a:rPr lang="en-US" dirty="0" err="1"/>
              <a:t>Git</a:t>
            </a:r>
            <a:r>
              <a:rPr lang="en-US" dirty="0"/>
              <a:t> know what branch you’re currently on?</a:t>
            </a:r>
          </a:p>
          <a:p>
            <a:r>
              <a:rPr lang="en-US" dirty="0" err="1"/>
              <a:t>Git</a:t>
            </a:r>
            <a:r>
              <a:rPr lang="en-US" dirty="0"/>
              <a:t> keeps a special pointer called HEAD; HEAD acts as a pointer to the local branch you’re currently on</a:t>
            </a:r>
          </a:p>
          <a:p>
            <a:r>
              <a:rPr lang="en-US" dirty="0"/>
              <a:t>The </a:t>
            </a:r>
            <a:r>
              <a:rPr lang="en-US" dirty="0" err="1"/>
              <a:t>git</a:t>
            </a:r>
            <a:r>
              <a:rPr lang="en-US" dirty="0"/>
              <a:t> branch command only created a new branch; it didn’t switch to that branch, you will be still on master branch</a:t>
            </a:r>
          </a:p>
          <a:p>
            <a:r>
              <a:rPr lang="en-US" dirty="0"/>
              <a:t>To switch to an existing branch, you run</a:t>
            </a:r>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a:t>
            </a:r>
            <a:r>
              <a:rPr lang="en-US" dirty="0" smtClean="0"/>
              <a:t>Branching</a:t>
            </a:r>
            <a:r>
              <a:rPr lang="en-US" dirty="0"/>
              <a:t> </a:t>
            </a:r>
            <a:r>
              <a:rPr lang="en-US" dirty="0" smtClean="0"/>
              <a:t>Contd..</a:t>
            </a:r>
            <a:endParaRPr lang="en-US" dirty="0"/>
          </a:p>
          <a:p>
            <a:endParaRPr lang="en-US" dirty="0"/>
          </a:p>
        </p:txBody>
      </p:sp>
      <p:sp>
        <p:nvSpPr>
          <p:cNvPr id="5" name="Rectangle: Rounded Corners 4">
            <a:extLst>
              <a:ext uri="{FF2B5EF4-FFF2-40B4-BE49-F238E27FC236}">
                <a16:creationId xmlns="" xmlns:a16="http://schemas.microsoft.com/office/drawing/2014/main" id="{0BC5DB47-B872-474A-A275-665FF525BC62}"/>
              </a:ext>
            </a:extLst>
          </p:cNvPr>
          <p:cNvSpPr/>
          <p:nvPr/>
        </p:nvSpPr>
        <p:spPr>
          <a:xfrm>
            <a:off x="1005952" y="4724400"/>
            <a:ext cx="9154048" cy="7620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checkout &lt;branch name&gt;</a:t>
            </a: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32739996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lstStyle/>
          <a:p>
            <a:r>
              <a:rPr lang="en-US" dirty="0"/>
              <a:t>When to Merge?</a:t>
            </a:r>
          </a:p>
          <a:p>
            <a:r>
              <a:rPr lang="en-US" dirty="0"/>
              <a:t>If you have completed the hotfix development or feature development or the Individual task branched, and up on completion of that now you need to add that component to the Master</a:t>
            </a:r>
          </a:p>
          <a:p>
            <a:r>
              <a:rPr lang="en-US" dirty="0"/>
              <a:t>How does it work?</a:t>
            </a:r>
          </a:p>
          <a:p>
            <a:r>
              <a:rPr lang="en-US" dirty="0"/>
              <a:t>First you need to checkout the branch you wish to merge in to, for an example here we will be merging in Master Branch</a:t>
            </a:r>
          </a:p>
          <a:p>
            <a:r>
              <a:rPr lang="en-US" dirty="0"/>
              <a:t>Then Run </a:t>
            </a:r>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Merging</a:t>
            </a:r>
          </a:p>
        </p:txBody>
      </p:sp>
      <p:sp>
        <p:nvSpPr>
          <p:cNvPr id="5" name="Rectangle: Rounded Corners 4">
            <a:extLst>
              <a:ext uri="{FF2B5EF4-FFF2-40B4-BE49-F238E27FC236}">
                <a16:creationId xmlns="" xmlns:a16="http://schemas.microsoft.com/office/drawing/2014/main" id="{0BC5DB47-B872-474A-A275-665FF525BC62}"/>
              </a:ext>
            </a:extLst>
          </p:cNvPr>
          <p:cNvSpPr/>
          <p:nvPr/>
        </p:nvSpPr>
        <p:spPr>
          <a:xfrm>
            <a:off x="1350701" y="4572000"/>
            <a:ext cx="9154048" cy="8382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merge &lt;name of branch&gt;</a:t>
            </a: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6405970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lstStyle/>
          <a:p>
            <a:r>
              <a:rPr lang="en-US" smtClean="0"/>
              <a:t>The main tool you use to determine which files are in which state is the git status command</a:t>
            </a:r>
          </a:p>
          <a:p>
            <a:r>
              <a:rPr lang="en-US" smtClean="0"/>
              <a:t>The below output means you have a clean working directory — in other words, none of your tracked files are modified</a:t>
            </a:r>
          </a:p>
          <a:p>
            <a:endParaRPr lang="en-US" dirty="0"/>
          </a:p>
        </p:txBody>
      </p:sp>
      <p:sp>
        <p:nvSpPr>
          <p:cNvPr id="4" name="Text Placeholder 3"/>
          <p:cNvSpPr>
            <a:spLocks noGrp="1"/>
          </p:cNvSpPr>
          <p:nvPr>
            <p:ph type="body" sz="quarter" idx="14"/>
          </p:nvPr>
        </p:nvSpPr>
        <p:spPr/>
        <p:txBody>
          <a:bodyPr/>
          <a:lstStyle/>
          <a:p>
            <a:r>
              <a:rPr lang="en-US" dirty="0"/>
              <a:t>Getting a </a:t>
            </a:r>
            <a:r>
              <a:rPr lang="en-US" dirty="0" err="1"/>
              <a:t>Git</a:t>
            </a:r>
            <a:r>
              <a:rPr lang="en-US" dirty="0"/>
              <a:t> Repository Status &amp;  check conflicts</a:t>
            </a:r>
          </a:p>
        </p:txBody>
      </p:sp>
      <p:sp>
        <p:nvSpPr>
          <p:cNvPr id="5" name="Rectangle: Rounded Corners 4">
            <a:extLst>
              <a:ext uri="{FF2B5EF4-FFF2-40B4-BE49-F238E27FC236}">
                <a16:creationId xmlns="" xmlns:a16="http://schemas.microsoft.com/office/drawing/2014/main" id="{0BC5DB47-B872-474A-A275-665FF525BC62}"/>
              </a:ext>
            </a:extLst>
          </p:cNvPr>
          <p:cNvSpPr/>
          <p:nvPr/>
        </p:nvSpPr>
        <p:spPr>
          <a:xfrm>
            <a:off x="4205653" y="3095030"/>
            <a:ext cx="2934118" cy="86029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status</a:t>
            </a:r>
          </a:p>
        </p:txBody>
      </p:sp>
      <p:sp>
        <p:nvSpPr>
          <p:cNvPr id="6" name="Rectangle 5"/>
          <p:cNvSpPr/>
          <p:nvPr/>
        </p:nvSpPr>
        <p:spPr>
          <a:xfrm>
            <a:off x="2743200" y="4572000"/>
            <a:ext cx="6746629" cy="2031325"/>
          </a:xfrm>
          <a:prstGeom prst="rect">
            <a:avLst/>
          </a:prstGeom>
        </p:spPr>
        <p:txBody>
          <a:bodyPr wrap="square">
            <a:spAutoFit/>
          </a:bodyPr>
          <a:lstStyle/>
          <a:p>
            <a:r>
              <a:rPr lang="en-US" dirty="0">
                <a:solidFill>
                  <a:prstClr val="black"/>
                </a:solidFill>
                <a:latin typeface="Lucida Console" panose="020B0609040504020204" pitchFamily="49" charset="0"/>
              </a:rPr>
              <a:t>$ </a:t>
            </a:r>
            <a:r>
              <a:rPr lang="en-US" dirty="0" err="1">
                <a:solidFill>
                  <a:prstClr val="black"/>
                </a:solidFill>
                <a:latin typeface="Lucida Console" panose="020B0609040504020204" pitchFamily="49" charset="0"/>
              </a:rPr>
              <a:t>git</a:t>
            </a:r>
            <a:r>
              <a:rPr lang="en-US" dirty="0">
                <a:solidFill>
                  <a:prstClr val="black"/>
                </a:solidFill>
                <a:latin typeface="Lucida Console" panose="020B0609040504020204" pitchFamily="49" charset="0"/>
              </a:rPr>
              <a:t> </a:t>
            </a:r>
            <a:r>
              <a:rPr lang="en-US" dirty="0" smtClean="0">
                <a:solidFill>
                  <a:prstClr val="black"/>
                </a:solidFill>
                <a:latin typeface="Lucida Console" panose="020B0609040504020204" pitchFamily="49" charset="0"/>
              </a:rPr>
              <a:t>status</a:t>
            </a:r>
            <a:endParaRPr lang="en-US" dirty="0">
              <a:solidFill>
                <a:prstClr val="black"/>
              </a:solidFill>
              <a:latin typeface="Lucida Console" panose="020B0609040504020204" pitchFamily="49" charset="0"/>
            </a:endParaRPr>
          </a:p>
          <a:p>
            <a:r>
              <a:rPr lang="en-US" dirty="0">
                <a:solidFill>
                  <a:prstClr val="black"/>
                </a:solidFill>
                <a:latin typeface="Lucida Console" panose="020B0609040504020204" pitchFamily="49" charset="0"/>
              </a:rPr>
              <a:t>On branch master</a:t>
            </a:r>
          </a:p>
          <a:p>
            <a:endParaRPr lang="en-US" dirty="0">
              <a:solidFill>
                <a:prstClr val="black"/>
              </a:solidFill>
              <a:latin typeface="Lucida Console" panose="020B0609040504020204" pitchFamily="49" charset="0"/>
            </a:endParaRPr>
          </a:p>
          <a:p>
            <a:r>
              <a:rPr lang="en-US" dirty="0">
                <a:solidFill>
                  <a:prstClr val="black"/>
                </a:solidFill>
                <a:latin typeface="Lucida Console" panose="020B0609040504020204" pitchFamily="49" charset="0"/>
              </a:rPr>
              <a:t>No commits yet</a:t>
            </a:r>
          </a:p>
          <a:p>
            <a:endParaRPr lang="en-US" dirty="0">
              <a:solidFill>
                <a:prstClr val="black"/>
              </a:solidFill>
              <a:latin typeface="Lucida Console" panose="020B0609040504020204" pitchFamily="49" charset="0"/>
            </a:endParaRPr>
          </a:p>
          <a:p>
            <a:r>
              <a:rPr lang="en-US" dirty="0">
                <a:solidFill>
                  <a:prstClr val="black"/>
                </a:solidFill>
                <a:latin typeface="Lucida Console" panose="020B0609040504020204" pitchFamily="49" charset="0"/>
              </a:rPr>
              <a:t>Changes to be committed:</a:t>
            </a:r>
          </a:p>
          <a:p>
            <a:r>
              <a:rPr lang="en-US" dirty="0">
                <a:solidFill>
                  <a:prstClr val="black"/>
                </a:solidFill>
                <a:latin typeface="Lucida Console" panose="020B0609040504020204" pitchFamily="49" charset="0"/>
              </a:rPr>
              <a:t>  (use "</a:t>
            </a:r>
            <a:r>
              <a:rPr lang="en-US" dirty="0" err="1">
                <a:solidFill>
                  <a:prstClr val="black"/>
                </a:solidFill>
                <a:latin typeface="Lucida Console" panose="020B0609040504020204" pitchFamily="49" charset="0"/>
              </a:rPr>
              <a:t>git</a:t>
            </a:r>
            <a:r>
              <a:rPr lang="en-US" dirty="0">
                <a:solidFill>
                  <a:prstClr val="black"/>
                </a:solidFill>
                <a:latin typeface="Lucida Console" panose="020B0609040504020204" pitchFamily="49" charset="0"/>
              </a:rPr>
              <a:t> </a:t>
            </a:r>
            <a:r>
              <a:rPr lang="en-US" dirty="0" err="1">
                <a:solidFill>
                  <a:prstClr val="black"/>
                </a:solidFill>
                <a:latin typeface="Lucida Console" panose="020B0609040504020204" pitchFamily="49" charset="0"/>
              </a:rPr>
              <a:t>rm</a:t>
            </a:r>
            <a:r>
              <a:rPr lang="en-US" dirty="0">
                <a:solidFill>
                  <a:prstClr val="black"/>
                </a:solidFill>
                <a:latin typeface="Lucida Console" panose="020B0609040504020204" pitchFamily="49" charset="0"/>
              </a:rPr>
              <a:t> --cached &lt;file&gt;..." to </a:t>
            </a:r>
            <a:r>
              <a:rPr lang="en-US" dirty="0" err="1">
                <a:solidFill>
                  <a:prstClr val="black"/>
                </a:solidFill>
                <a:latin typeface="Lucida Console" panose="020B0609040504020204" pitchFamily="49" charset="0"/>
              </a:rPr>
              <a:t>unstage</a:t>
            </a:r>
            <a:r>
              <a:rPr lang="en-US" dirty="0">
                <a:solidFill>
                  <a:prstClr val="black"/>
                </a:solidFill>
                <a:latin typeface="Lucida Console" panose="020B0609040504020204" pitchFamily="49" charset="0"/>
              </a:rPr>
              <a:t>)</a:t>
            </a:r>
          </a:p>
        </p:txBody>
      </p:sp>
      <p:sp>
        <p:nvSpPr>
          <p:cNvPr id="7" name="TextBox 6"/>
          <p:cNvSpPr txBox="1"/>
          <p:nvPr/>
        </p:nvSpPr>
        <p:spPr>
          <a:xfrm>
            <a:off x="1524000" y="4572000"/>
            <a:ext cx="2057400" cy="369332"/>
          </a:xfrm>
          <a:prstGeom prst="rect">
            <a:avLst/>
          </a:prstGeom>
          <a:noFill/>
        </p:spPr>
        <p:txBody>
          <a:bodyPr wrap="square" rtlCol="0">
            <a:spAutoFit/>
          </a:bodyPr>
          <a:lstStyle/>
          <a:p>
            <a:r>
              <a:rPr lang="en-US" dirty="0" smtClean="0">
                <a:solidFill>
                  <a:schemeClr val="accent6">
                    <a:lumMod val="75000"/>
                  </a:schemeClr>
                </a:solidFill>
                <a:latin typeface="Helvetica" panose="020B0604020202020204" pitchFamily="34" charset="0"/>
                <a:cs typeface="Helvetica" panose="020B0604020202020204" pitchFamily="34" charset="0"/>
              </a:rPr>
              <a:t>Example:</a:t>
            </a:r>
            <a:endParaRPr lang="en-US" dirty="0">
              <a:solidFill>
                <a:schemeClr val="accent6">
                  <a:lumMod val="75000"/>
                </a:schemeClr>
              </a:solidFill>
              <a:latin typeface="Helvetica" panose="020B0604020202020204" pitchFamily="34" charset="0"/>
              <a:cs typeface="Helvetica" panose="020B0604020202020204" pitchFamily="34" charset="0"/>
            </a:endParaRPr>
          </a:p>
        </p:txBody>
      </p:sp>
      <p:pic>
        <p:nvPicPr>
          <p:cNvPr id="8" name="Picture 7">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5884266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lstStyle/>
          <a:p>
            <a:r>
              <a:rPr lang="en-US" dirty="0" err="1"/>
              <a:t>git</a:t>
            </a:r>
            <a:r>
              <a:rPr lang="en-US" dirty="0"/>
              <a:t> status output is pretty comprehensive, it’s quite self explanatory</a:t>
            </a:r>
          </a:p>
          <a:p>
            <a:r>
              <a:rPr lang="en-US" dirty="0"/>
              <a:t>Lets see how the conflicts output looks like</a:t>
            </a:r>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check conflicts or status</a:t>
            </a:r>
          </a:p>
        </p:txBody>
      </p:sp>
      <p:sp>
        <p:nvSpPr>
          <p:cNvPr id="5" name="Rectangle 4"/>
          <p:cNvSpPr/>
          <p:nvPr/>
        </p:nvSpPr>
        <p:spPr>
          <a:xfrm>
            <a:off x="2743200" y="3200400"/>
            <a:ext cx="6746629" cy="1754326"/>
          </a:xfrm>
          <a:prstGeom prst="rect">
            <a:avLst/>
          </a:prstGeom>
        </p:spPr>
        <p:txBody>
          <a:bodyPr wrap="square">
            <a:spAutoFit/>
          </a:bodyPr>
          <a:lstStyle/>
          <a:p>
            <a:r>
              <a:rPr lang="en-US" dirty="0">
                <a:solidFill>
                  <a:prstClr val="black"/>
                </a:solidFill>
                <a:latin typeface="Lucida Console" panose="020B0609040504020204" pitchFamily="49" charset="0"/>
              </a:rPr>
              <a:t>$ </a:t>
            </a:r>
            <a:r>
              <a:rPr lang="en-US" dirty="0" err="1">
                <a:solidFill>
                  <a:prstClr val="black"/>
                </a:solidFill>
                <a:latin typeface="Lucida Console" panose="020B0609040504020204" pitchFamily="49" charset="0"/>
              </a:rPr>
              <a:t>git</a:t>
            </a:r>
            <a:r>
              <a:rPr lang="en-US" dirty="0">
                <a:solidFill>
                  <a:prstClr val="black"/>
                </a:solidFill>
                <a:latin typeface="Lucida Console" panose="020B0609040504020204" pitchFamily="49" charset="0"/>
              </a:rPr>
              <a:t> </a:t>
            </a:r>
            <a:r>
              <a:rPr lang="en-US" dirty="0" smtClean="0">
                <a:solidFill>
                  <a:prstClr val="black"/>
                </a:solidFill>
                <a:latin typeface="Lucida Console" panose="020B0609040504020204" pitchFamily="49" charset="0"/>
              </a:rPr>
              <a:t>status</a:t>
            </a:r>
            <a:endParaRPr lang="en-US" dirty="0">
              <a:solidFill>
                <a:prstClr val="black"/>
              </a:solidFill>
              <a:latin typeface="Lucida Console" panose="020B0609040504020204" pitchFamily="49" charset="0"/>
            </a:endParaRPr>
          </a:p>
          <a:p>
            <a:r>
              <a:rPr lang="en-US" dirty="0">
                <a:solidFill>
                  <a:prstClr val="black"/>
                </a:solidFill>
                <a:latin typeface="Lucida Console" panose="020B0609040504020204" pitchFamily="49" charset="0"/>
              </a:rPr>
              <a:t>On branch master</a:t>
            </a:r>
          </a:p>
          <a:p>
            <a:endParaRPr lang="en-US" dirty="0">
              <a:solidFill>
                <a:prstClr val="black"/>
              </a:solidFill>
              <a:latin typeface="Lucida Console" panose="020B0609040504020204" pitchFamily="49" charset="0"/>
            </a:endParaRPr>
          </a:p>
          <a:p>
            <a:r>
              <a:rPr lang="en-US" dirty="0" smtClean="0">
                <a:solidFill>
                  <a:prstClr val="black"/>
                </a:solidFill>
                <a:latin typeface="Lucida Console" panose="020B0609040504020204" pitchFamily="49" charset="0"/>
              </a:rPr>
              <a:t>You have unmerged path</a:t>
            </a:r>
            <a:endParaRPr lang="en-US" dirty="0">
              <a:solidFill>
                <a:prstClr val="black"/>
              </a:solidFill>
              <a:latin typeface="Lucida Console" panose="020B0609040504020204" pitchFamily="49" charset="0"/>
            </a:endParaRPr>
          </a:p>
          <a:p>
            <a:r>
              <a:rPr lang="en-US" dirty="0" smtClean="0">
                <a:solidFill>
                  <a:prstClr val="black"/>
                </a:solidFill>
                <a:latin typeface="Lucida Console" panose="020B0609040504020204" pitchFamily="49" charset="0"/>
              </a:rPr>
              <a:t>  (Fix conflict and run “</a:t>
            </a:r>
            <a:r>
              <a:rPr lang="en-US" dirty="0" err="1" smtClean="0">
                <a:solidFill>
                  <a:prstClr val="black"/>
                </a:solidFill>
                <a:latin typeface="Lucida Console" panose="020B0609040504020204" pitchFamily="49" charset="0"/>
              </a:rPr>
              <a:t>git</a:t>
            </a:r>
            <a:r>
              <a:rPr lang="en-US" dirty="0" smtClean="0">
                <a:solidFill>
                  <a:prstClr val="black"/>
                </a:solidFill>
                <a:latin typeface="Lucida Console" panose="020B0609040504020204" pitchFamily="49" charset="0"/>
              </a:rPr>
              <a:t>-commit”)</a:t>
            </a:r>
          </a:p>
          <a:p>
            <a:endParaRPr lang="en-US" dirty="0">
              <a:solidFill>
                <a:prstClr val="black"/>
              </a:solidFill>
              <a:latin typeface="Lucida Console" panose="020B0609040504020204" pitchFamily="49" charset="0"/>
            </a:endParaRP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12529567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normAutofit lnSpcReduction="10000"/>
          </a:bodyPr>
          <a:lstStyle/>
          <a:p>
            <a:r>
              <a:rPr lang="en-US" dirty="0"/>
              <a:t>The </a:t>
            </a:r>
            <a:r>
              <a:rPr lang="en-US" dirty="0" err="1"/>
              <a:t>git</a:t>
            </a:r>
            <a:r>
              <a:rPr lang="en-US" dirty="0"/>
              <a:t> revert command can be considered an 'undo' type command </a:t>
            </a:r>
          </a:p>
          <a:p>
            <a:r>
              <a:rPr lang="en-US" dirty="0"/>
              <a:t>however, it is not a traditional undo operation</a:t>
            </a:r>
          </a:p>
          <a:p>
            <a:r>
              <a:rPr lang="en-US" dirty="0"/>
              <a:t>Instead of removing the commit from the project history, it figures out how to invert the changes introduced by the commit and appends a new commit with the resulting inverse content</a:t>
            </a:r>
          </a:p>
          <a:p>
            <a:r>
              <a:rPr lang="en-US" dirty="0"/>
              <a:t>This prevents </a:t>
            </a:r>
            <a:r>
              <a:rPr lang="en-US" dirty="0" err="1"/>
              <a:t>Git</a:t>
            </a:r>
            <a:r>
              <a:rPr lang="en-US" dirty="0"/>
              <a:t> from losing history, which is important for the integrity of your revision history and for reliable collaboration</a:t>
            </a:r>
          </a:p>
          <a:p>
            <a:r>
              <a:rPr lang="en-US" dirty="0"/>
              <a:t>Reverting should be used when you want to apply the inverse of a commit from your project history</a:t>
            </a:r>
          </a:p>
          <a:p>
            <a:r>
              <a:rPr lang="en-US" dirty="0" err="1"/>
              <a:t>Git</a:t>
            </a:r>
            <a:r>
              <a:rPr lang="en-US" dirty="0"/>
              <a:t> revert expects a commit ref is passed in and will not execute without one</a:t>
            </a:r>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a:t>
            </a:r>
            <a:r>
              <a:rPr lang="en-US" dirty="0" smtClean="0"/>
              <a:t>Revert</a:t>
            </a:r>
            <a:endParaRPr lang="en-US" dirty="0"/>
          </a:p>
        </p:txBody>
      </p:sp>
      <p:pic>
        <p:nvPicPr>
          <p:cNvPr id="5" name="Picture 4">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1785537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lstStyle/>
          <a:p>
            <a:r>
              <a:rPr lang="en-US" dirty="0"/>
              <a:t>Similar to a merge, a revert will create a new commit</a:t>
            </a:r>
          </a:p>
          <a:p>
            <a:r>
              <a:rPr lang="en-US" dirty="0"/>
              <a:t>It's important to understand that </a:t>
            </a:r>
            <a:r>
              <a:rPr lang="en-US" dirty="0" err="1"/>
              <a:t>git</a:t>
            </a:r>
            <a:r>
              <a:rPr lang="en-US" dirty="0"/>
              <a:t> revert undoes a single commit</a:t>
            </a:r>
          </a:p>
          <a:p>
            <a:r>
              <a:rPr lang="en-US" dirty="0"/>
              <a:t>It does not "revert" back to the previous state of a project by removing all subsequent commits</a:t>
            </a:r>
          </a:p>
          <a:p>
            <a:r>
              <a:rPr lang="en-US" dirty="0"/>
              <a:t>The </a:t>
            </a:r>
            <a:r>
              <a:rPr lang="en-US" dirty="0" err="1"/>
              <a:t>git</a:t>
            </a:r>
            <a:r>
              <a:rPr lang="en-US" dirty="0"/>
              <a:t> revert command is a forward-moving undo operation that offers a safe method of undoing changes</a:t>
            </a:r>
          </a:p>
          <a:p>
            <a:r>
              <a:rPr lang="en-US" dirty="0"/>
              <a:t>Instead of deleting or orphaning commits in the commit history, a revert will create a new commit that inverses the changes specified</a:t>
            </a:r>
          </a:p>
          <a:p>
            <a:r>
              <a:rPr lang="en-US" dirty="0" err="1"/>
              <a:t>Git</a:t>
            </a:r>
            <a:r>
              <a:rPr lang="en-US" dirty="0"/>
              <a:t> revert is a safer alternative to </a:t>
            </a:r>
            <a:r>
              <a:rPr lang="en-US" dirty="0" err="1"/>
              <a:t>git</a:t>
            </a:r>
            <a:r>
              <a:rPr lang="en-US" dirty="0"/>
              <a:t> reset in regards to losing work</a:t>
            </a:r>
          </a:p>
        </p:txBody>
      </p:sp>
      <p:sp>
        <p:nvSpPr>
          <p:cNvPr id="4" name="Text Placeholder 3"/>
          <p:cNvSpPr>
            <a:spLocks noGrp="1"/>
          </p:cNvSpPr>
          <p:nvPr>
            <p:ph type="body" sz="quarter" idx="14"/>
          </p:nvPr>
        </p:nvSpPr>
        <p:spPr/>
        <p:txBody>
          <a:bodyPr/>
          <a:lstStyle/>
          <a:p>
            <a:r>
              <a:rPr lang="en-US" dirty="0" err="1"/>
              <a:t>Git</a:t>
            </a:r>
            <a:r>
              <a:rPr lang="en-US" dirty="0"/>
              <a:t> Revert: </a:t>
            </a:r>
          </a:p>
        </p:txBody>
      </p:sp>
      <p:sp>
        <p:nvSpPr>
          <p:cNvPr id="5" name="Rectangle: Rounded Corners 6">
            <a:extLst>
              <a:ext uri="{FF2B5EF4-FFF2-40B4-BE49-F238E27FC236}">
                <a16:creationId xmlns="" xmlns:a16="http://schemas.microsoft.com/office/drawing/2014/main" id="{73DE7DB9-0724-464B-AD5C-B98881AE4ED3}"/>
              </a:ext>
            </a:extLst>
          </p:cNvPr>
          <p:cNvSpPr/>
          <p:nvPr/>
        </p:nvSpPr>
        <p:spPr>
          <a:xfrm>
            <a:off x="2891554" y="4724400"/>
            <a:ext cx="5215092" cy="8382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revert HEAD</a:t>
            </a: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33119185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IN" dirty="0"/>
              <a:t>Git basic commands</a:t>
            </a:r>
            <a:endParaRPr lang="en-US" dirty="0"/>
          </a:p>
        </p:txBody>
      </p:sp>
      <p:sp>
        <p:nvSpPr>
          <p:cNvPr id="4" name="Text Placeholder 3"/>
          <p:cNvSpPr>
            <a:spLocks noGrp="1"/>
          </p:cNvSpPr>
          <p:nvPr>
            <p:ph type="body" sz="quarter" idx="14"/>
          </p:nvPr>
        </p:nvSpPr>
        <p:spPr>
          <a:xfrm>
            <a:off x="329247" y="1143001"/>
            <a:ext cx="11196956" cy="395287"/>
          </a:xfrm>
        </p:spPr>
        <p:txBody>
          <a:bodyPr/>
          <a:lstStyle/>
          <a:p>
            <a:r>
              <a:rPr lang="en-US" dirty="0" err="1" smtClean="0"/>
              <a:t>Git</a:t>
            </a:r>
            <a:endParaRPr lang="en-US" dirty="0"/>
          </a:p>
        </p:txBody>
      </p:sp>
      <p:sp>
        <p:nvSpPr>
          <p:cNvPr id="5" name="Title 4"/>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10920339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normAutofit/>
          </a:bodyPr>
          <a:lstStyle/>
          <a:p>
            <a:r>
              <a:rPr lang="en-US" dirty="0"/>
              <a:t>The </a:t>
            </a:r>
            <a:r>
              <a:rPr lang="en-US" dirty="0" err="1"/>
              <a:t>git</a:t>
            </a:r>
            <a:r>
              <a:rPr lang="en-US" dirty="0"/>
              <a:t> reset command is a complex and versatile tool for undoing changes</a:t>
            </a:r>
          </a:p>
          <a:p>
            <a:r>
              <a:rPr lang="en-US" dirty="0"/>
              <a:t>It has three primary forms of invocation</a:t>
            </a:r>
          </a:p>
          <a:p>
            <a:r>
              <a:rPr lang="en-US" dirty="0"/>
              <a:t>These forms correspond to command line arguments </a:t>
            </a:r>
          </a:p>
          <a:p>
            <a:pPr lvl="1"/>
            <a:r>
              <a:rPr lang="en-US" dirty="0" smtClean="0"/>
              <a:t>soft</a:t>
            </a:r>
            <a:endParaRPr lang="en-US" dirty="0"/>
          </a:p>
          <a:p>
            <a:pPr lvl="1"/>
            <a:r>
              <a:rPr lang="en-US" dirty="0" smtClean="0"/>
              <a:t>mixed</a:t>
            </a:r>
            <a:endParaRPr lang="en-US" dirty="0"/>
          </a:p>
          <a:p>
            <a:pPr lvl="1"/>
            <a:r>
              <a:rPr lang="en-US" dirty="0" smtClean="0"/>
              <a:t>hard</a:t>
            </a:r>
            <a:endParaRPr lang="en-US" dirty="0"/>
          </a:p>
          <a:p>
            <a:r>
              <a:rPr lang="en-US" dirty="0"/>
              <a:t>The default invocation of </a:t>
            </a:r>
            <a:r>
              <a:rPr lang="en-US" dirty="0" err="1"/>
              <a:t>git</a:t>
            </a:r>
            <a:r>
              <a:rPr lang="en-US" dirty="0"/>
              <a:t> reset has implicit arguments of --mixed and HEAD</a:t>
            </a:r>
          </a:p>
          <a:p>
            <a:r>
              <a:rPr lang="en-US" dirty="0"/>
              <a:t>This means executing </a:t>
            </a:r>
            <a:r>
              <a:rPr lang="en-US" dirty="0" err="1"/>
              <a:t>git</a:t>
            </a:r>
            <a:r>
              <a:rPr lang="en-US" dirty="0"/>
              <a:t> reset is equivalent to executing </a:t>
            </a:r>
            <a:r>
              <a:rPr lang="en-US" dirty="0" err="1"/>
              <a:t>git</a:t>
            </a:r>
            <a:r>
              <a:rPr lang="en-US" dirty="0"/>
              <a:t> reset --mixed HEAD</a:t>
            </a:r>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a:t>
            </a:r>
            <a:r>
              <a:rPr lang="en-US" dirty="0" smtClean="0"/>
              <a:t>Reset</a:t>
            </a:r>
            <a:endParaRPr lang="en-US" dirty="0"/>
          </a:p>
        </p:txBody>
      </p:sp>
      <p:sp>
        <p:nvSpPr>
          <p:cNvPr id="5" name="Rectangle: Rounded Corners 4">
            <a:extLst>
              <a:ext uri="{FF2B5EF4-FFF2-40B4-BE49-F238E27FC236}">
                <a16:creationId xmlns="" xmlns:a16="http://schemas.microsoft.com/office/drawing/2014/main" id="{19251564-9CF2-416E-9029-4A65D6F4D92C}"/>
              </a:ext>
            </a:extLst>
          </p:cNvPr>
          <p:cNvSpPr/>
          <p:nvPr/>
        </p:nvSpPr>
        <p:spPr>
          <a:xfrm>
            <a:off x="3700446" y="4800600"/>
            <a:ext cx="3597308" cy="8382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reset</a:t>
            </a: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4480788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a:xfrm>
            <a:off x="857739" y="1600201"/>
            <a:ext cx="4933461" cy="4571999"/>
          </a:xfrm>
        </p:spPr>
        <p:txBody>
          <a:bodyPr>
            <a:normAutofit/>
          </a:bodyPr>
          <a:lstStyle/>
          <a:p>
            <a:r>
              <a:rPr lang="en-US" dirty="0"/>
              <a:t>This is the most direct, DANGEROUS, and frequently used option</a:t>
            </a:r>
          </a:p>
          <a:p>
            <a:r>
              <a:rPr lang="en-US" dirty="0"/>
              <a:t>When passed --hard The Commit History ref pointers are updated to the specified commit</a:t>
            </a:r>
          </a:p>
          <a:p>
            <a:r>
              <a:rPr lang="en-US" dirty="0"/>
              <a:t>Then, the Staging Index and Working Directory are reset to match that of the specified commit</a:t>
            </a:r>
          </a:p>
          <a:p>
            <a:r>
              <a:rPr lang="en-US" dirty="0"/>
              <a:t>Any previously pending changes to the Staging Index and the Working Directory gets reset to match the state of the Commit Tree</a:t>
            </a:r>
          </a:p>
          <a:p>
            <a:r>
              <a:rPr lang="en-US" dirty="0"/>
              <a:t>This means any pending work that was hanging out in the Staging Index and Working Directory will be lost</a:t>
            </a:r>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Reset: --</a:t>
            </a:r>
            <a:r>
              <a:rPr lang="en-US" dirty="0" smtClean="0"/>
              <a:t>hard</a:t>
            </a:r>
            <a:endParaRPr lang="en-US" dirty="0"/>
          </a:p>
        </p:txBody>
      </p:sp>
      <p:pic>
        <p:nvPicPr>
          <p:cNvPr id="5" name="Picture 4">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grpSp>
        <p:nvGrpSpPr>
          <p:cNvPr id="14" name="Group 13"/>
          <p:cNvGrpSpPr/>
          <p:nvPr/>
        </p:nvGrpSpPr>
        <p:grpSpPr>
          <a:xfrm>
            <a:off x="5791200" y="1981200"/>
            <a:ext cx="5494020" cy="3299460"/>
            <a:chOff x="4975860" y="3425667"/>
            <a:chExt cx="5494020" cy="3299460"/>
          </a:xfrm>
        </p:grpSpPr>
        <p:sp>
          <p:nvSpPr>
            <p:cNvPr id="6" name="Flowchart: Multidocument 5"/>
            <p:cNvSpPr/>
            <p:nvPr/>
          </p:nvSpPr>
          <p:spPr>
            <a:xfrm>
              <a:off x="5044440" y="3425667"/>
              <a:ext cx="1059180" cy="1882140"/>
            </a:xfrm>
            <a:prstGeom prst="flowChartMultidocument">
              <a:avLst/>
            </a:prstGeom>
            <a:solidFill>
              <a:schemeClr val="bg1"/>
            </a:solidFill>
            <a:ln>
              <a:solidFill>
                <a:schemeClr val="accent2"/>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Working Directory</a:t>
              </a:r>
            </a:p>
          </p:txBody>
        </p:sp>
        <p:sp>
          <p:nvSpPr>
            <p:cNvPr id="7" name="Isosceles Triangle 6"/>
            <p:cNvSpPr/>
            <p:nvPr/>
          </p:nvSpPr>
          <p:spPr>
            <a:xfrm>
              <a:off x="7162800" y="3600927"/>
              <a:ext cx="1508760" cy="1082040"/>
            </a:xfrm>
            <a:prstGeom prst="triangl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solidFill>
                    <a:srgbClr val="ED7D31"/>
                  </a:solidFill>
                  <a:effectLst/>
                  <a:latin typeface="Helvetica" panose="020B0604020202020204" pitchFamily="34" charset="0"/>
                  <a:ea typeface="Calibri" panose="020F0502020204030204" pitchFamily="34" charset="0"/>
                  <a:cs typeface="Helvetica" panose="020B0604020202020204" pitchFamily="34" charset="0"/>
                </a:rPr>
                <a:t>Stage </a:t>
              </a:r>
              <a:r>
                <a:rPr lang="en-US" sz="1000" dirty="0" smtClean="0">
                  <a:solidFill>
                    <a:srgbClr val="ED7D31"/>
                  </a:solidFill>
                  <a:effectLst/>
                  <a:latin typeface="Helvetica" panose="020B0604020202020204" pitchFamily="34" charset="0"/>
                  <a:ea typeface="Calibri" panose="020F0502020204030204" pitchFamily="34" charset="0"/>
                  <a:cs typeface="Helvetica" panose="020B0604020202020204" pitchFamily="34" charset="0"/>
                </a:rPr>
                <a:t>Snapshot</a:t>
              </a:r>
              <a:endParaRPr lang="en-US" sz="1000" dirty="0">
                <a:effectLst/>
                <a:latin typeface="Helvetica" panose="020B0604020202020204" pitchFamily="34" charset="0"/>
                <a:ea typeface="Calibri" panose="020F0502020204030204" pitchFamily="34" charset="0"/>
                <a:cs typeface="Helvetica" panose="020B0604020202020204" pitchFamily="34" charset="0"/>
              </a:endParaRPr>
            </a:p>
          </p:txBody>
        </p:sp>
        <p:sp>
          <p:nvSpPr>
            <p:cNvPr id="8" name="Scroll: Vertical 5"/>
            <p:cNvSpPr/>
            <p:nvPr/>
          </p:nvSpPr>
          <p:spPr>
            <a:xfrm>
              <a:off x="9555480" y="3440907"/>
              <a:ext cx="914400" cy="1546860"/>
            </a:xfrm>
            <a:prstGeom prst="verticalScroll">
              <a:avLst/>
            </a:prstGeom>
            <a:ln>
              <a:solidFill>
                <a:schemeClr val="accent4">
                  <a:lumMod val="60000"/>
                  <a:lumOff val="40000"/>
                </a:schemeClr>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Commit History</a:t>
              </a:r>
            </a:p>
          </p:txBody>
        </p:sp>
        <p:sp>
          <p:nvSpPr>
            <p:cNvPr id="9" name="Arrow: Left-Right 10"/>
            <p:cNvSpPr/>
            <p:nvPr/>
          </p:nvSpPr>
          <p:spPr>
            <a:xfrm>
              <a:off x="8267700" y="5086827"/>
              <a:ext cx="2103120" cy="487680"/>
            </a:xfrm>
            <a:prstGeom prst="leftRightArrow">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Soft reset</a:t>
              </a:r>
            </a:p>
          </p:txBody>
        </p:sp>
        <p:sp>
          <p:nvSpPr>
            <p:cNvPr id="10" name="Arrow: Left-Right 12"/>
            <p:cNvSpPr/>
            <p:nvPr/>
          </p:nvSpPr>
          <p:spPr>
            <a:xfrm>
              <a:off x="6979920" y="5665947"/>
              <a:ext cx="3390900" cy="480060"/>
            </a:xfrm>
            <a:prstGeom prst="leftRightArrow">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Mixed reset</a:t>
              </a:r>
            </a:p>
          </p:txBody>
        </p:sp>
        <p:sp>
          <p:nvSpPr>
            <p:cNvPr id="11" name="Arrow: Right 23"/>
            <p:cNvSpPr/>
            <p:nvPr/>
          </p:nvSpPr>
          <p:spPr>
            <a:xfrm>
              <a:off x="6195060" y="4340067"/>
              <a:ext cx="815340" cy="350520"/>
            </a:xfrm>
            <a:prstGeom prst="rightArrow">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1000">
                <a:latin typeface="Helvetica" panose="020B0604020202020204" pitchFamily="34" charset="0"/>
                <a:cs typeface="Helvetica" panose="020B0604020202020204" pitchFamily="34" charset="0"/>
              </a:endParaRPr>
            </a:p>
          </p:txBody>
        </p:sp>
        <p:sp>
          <p:nvSpPr>
            <p:cNvPr id="12" name="Arrow: Right 31"/>
            <p:cNvSpPr/>
            <p:nvPr/>
          </p:nvSpPr>
          <p:spPr>
            <a:xfrm>
              <a:off x="8702040" y="4324827"/>
              <a:ext cx="815340" cy="350520"/>
            </a:xfrm>
            <a:prstGeom prst="rightArrow">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1000">
                <a:latin typeface="Helvetica" panose="020B0604020202020204" pitchFamily="34" charset="0"/>
                <a:cs typeface="Helvetica" panose="020B0604020202020204" pitchFamily="34" charset="0"/>
              </a:endParaRPr>
            </a:p>
          </p:txBody>
        </p:sp>
        <p:sp>
          <p:nvSpPr>
            <p:cNvPr id="13" name="Arrow: Left-Right 45"/>
            <p:cNvSpPr/>
            <p:nvPr/>
          </p:nvSpPr>
          <p:spPr>
            <a:xfrm>
              <a:off x="4975860" y="6245067"/>
              <a:ext cx="5394960" cy="480060"/>
            </a:xfrm>
            <a:prstGeom prst="leftRightArrow">
              <a:avLst/>
            </a:prstGeom>
          </p:spPr>
          <p:style>
            <a:lnRef idx="1">
              <a:schemeClr val="accent6"/>
            </a:lnRef>
            <a:fillRef idx="2">
              <a:schemeClr val="accent6"/>
            </a:fillRef>
            <a:effectRef idx="1">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Hard reset</a:t>
              </a:r>
            </a:p>
          </p:txBody>
        </p:sp>
      </p:grpSp>
    </p:spTree>
    <p:extLst>
      <p:ext uri="{BB962C8B-B14F-4D97-AF65-F5344CB8AC3E}">
        <p14:creationId xmlns:p14="http://schemas.microsoft.com/office/powerpoint/2010/main" val="1540303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a:xfrm>
            <a:off x="857739" y="1600201"/>
            <a:ext cx="4628661" cy="4343399"/>
          </a:xfrm>
        </p:spPr>
        <p:txBody>
          <a:bodyPr>
            <a:normAutofit/>
          </a:bodyPr>
          <a:lstStyle/>
          <a:p>
            <a:r>
              <a:rPr lang="en-US" dirty="0" smtClean="0"/>
              <a:t>This </a:t>
            </a:r>
            <a:r>
              <a:rPr lang="en-US" dirty="0"/>
              <a:t>is the default operating mode</a:t>
            </a:r>
          </a:p>
          <a:p>
            <a:r>
              <a:rPr lang="en-US" dirty="0"/>
              <a:t>The ref pointers are updated </a:t>
            </a:r>
          </a:p>
          <a:p>
            <a:r>
              <a:rPr lang="en-US" dirty="0"/>
              <a:t>The Staging Index is reset to the state of the specified commit</a:t>
            </a:r>
          </a:p>
          <a:p>
            <a:r>
              <a:rPr lang="en-US" dirty="0"/>
              <a:t>Any changes that have been undone from the Staging Index are moved to the Working Directory</a:t>
            </a:r>
          </a:p>
          <a:p>
            <a:r>
              <a:rPr lang="en-US" dirty="0"/>
              <a:t>In other way we can say here Staging Index gets reset and the pending changes will be moved into the Working Directory</a:t>
            </a:r>
          </a:p>
        </p:txBody>
      </p:sp>
      <p:sp>
        <p:nvSpPr>
          <p:cNvPr id="4" name="Text Placeholder 3"/>
          <p:cNvSpPr>
            <a:spLocks noGrp="1"/>
          </p:cNvSpPr>
          <p:nvPr>
            <p:ph type="body" sz="quarter" idx="14"/>
          </p:nvPr>
        </p:nvSpPr>
        <p:spPr/>
        <p:txBody>
          <a:bodyPr/>
          <a:lstStyle/>
          <a:p>
            <a:r>
              <a:rPr lang="en-US" dirty="0" err="1"/>
              <a:t>Git</a:t>
            </a:r>
            <a:r>
              <a:rPr lang="en-US" dirty="0"/>
              <a:t> Reset: --</a:t>
            </a:r>
            <a:r>
              <a:rPr lang="en-US" dirty="0" smtClean="0"/>
              <a:t>mixed</a:t>
            </a:r>
            <a:endParaRPr lang="en-US" dirty="0"/>
          </a:p>
        </p:txBody>
      </p:sp>
      <p:pic>
        <p:nvPicPr>
          <p:cNvPr id="5" name="Picture 4">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grpSp>
        <p:nvGrpSpPr>
          <p:cNvPr id="6" name="Group 5"/>
          <p:cNvGrpSpPr/>
          <p:nvPr/>
        </p:nvGrpSpPr>
        <p:grpSpPr>
          <a:xfrm>
            <a:off x="5791200" y="1981200"/>
            <a:ext cx="5494020" cy="3299460"/>
            <a:chOff x="4975860" y="3425667"/>
            <a:chExt cx="5494020" cy="3299460"/>
          </a:xfrm>
        </p:grpSpPr>
        <p:sp>
          <p:nvSpPr>
            <p:cNvPr id="7" name="Flowchart: Multidocument 6"/>
            <p:cNvSpPr/>
            <p:nvPr/>
          </p:nvSpPr>
          <p:spPr>
            <a:xfrm>
              <a:off x="5044440" y="3425667"/>
              <a:ext cx="1059180" cy="1882140"/>
            </a:xfrm>
            <a:prstGeom prst="flowChartMultidocument">
              <a:avLst/>
            </a:prstGeom>
            <a:solidFill>
              <a:schemeClr val="bg1"/>
            </a:solidFill>
            <a:ln>
              <a:solidFill>
                <a:schemeClr val="accent2"/>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Working Directory</a:t>
              </a:r>
            </a:p>
          </p:txBody>
        </p:sp>
        <p:sp>
          <p:nvSpPr>
            <p:cNvPr id="8" name="Isosceles Triangle 7"/>
            <p:cNvSpPr/>
            <p:nvPr/>
          </p:nvSpPr>
          <p:spPr>
            <a:xfrm>
              <a:off x="7162800" y="3600927"/>
              <a:ext cx="1508760" cy="1082040"/>
            </a:xfrm>
            <a:prstGeom prst="triangl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solidFill>
                    <a:srgbClr val="ED7D31"/>
                  </a:solidFill>
                  <a:effectLst/>
                  <a:latin typeface="Helvetica" panose="020B0604020202020204" pitchFamily="34" charset="0"/>
                  <a:ea typeface="Calibri" panose="020F0502020204030204" pitchFamily="34" charset="0"/>
                  <a:cs typeface="Helvetica" panose="020B0604020202020204" pitchFamily="34" charset="0"/>
                </a:rPr>
                <a:t>Stage </a:t>
              </a:r>
              <a:r>
                <a:rPr lang="en-US" sz="1000" dirty="0" smtClean="0">
                  <a:solidFill>
                    <a:srgbClr val="ED7D31"/>
                  </a:solidFill>
                  <a:effectLst/>
                  <a:latin typeface="Helvetica" panose="020B0604020202020204" pitchFamily="34" charset="0"/>
                  <a:ea typeface="Calibri" panose="020F0502020204030204" pitchFamily="34" charset="0"/>
                  <a:cs typeface="Helvetica" panose="020B0604020202020204" pitchFamily="34" charset="0"/>
                </a:rPr>
                <a:t>Snapshot</a:t>
              </a:r>
              <a:endParaRPr lang="en-US" sz="1000" dirty="0">
                <a:effectLst/>
                <a:latin typeface="Helvetica" panose="020B0604020202020204" pitchFamily="34" charset="0"/>
                <a:ea typeface="Calibri" panose="020F0502020204030204" pitchFamily="34" charset="0"/>
                <a:cs typeface="Helvetica" panose="020B0604020202020204" pitchFamily="34" charset="0"/>
              </a:endParaRPr>
            </a:p>
          </p:txBody>
        </p:sp>
        <p:sp>
          <p:nvSpPr>
            <p:cNvPr id="9" name="Scroll: Vertical 5"/>
            <p:cNvSpPr/>
            <p:nvPr/>
          </p:nvSpPr>
          <p:spPr>
            <a:xfrm>
              <a:off x="9555480" y="3440907"/>
              <a:ext cx="914400" cy="1546860"/>
            </a:xfrm>
            <a:prstGeom prst="verticalScroll">
              <a:avLst/>
            </a:prstGeom>
            <a:ln>
              <a:solidFill>
                <a:schemeClr val="accent4">
                  <a:lumMod val="60000"/>
                  <a:lumOff val="40000"/>
                </a:schemeClr>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Commit History</a:t>
              </a:r>
            </a:p>
          </p:txBody>
        </p:sp>
        <p:sp>
          <p:nvSpPr>
            <p:cNvPr id="10" name="Arrow: Left-Right 10"/>
            <p:cNvSpPr/>
            <p:nvPr/>
          </p:nvSpPr>
          <p:spPr>
            <a:xfrm>
              <a:off x="8267700" y="5086827"/>
              <a:ext cx="2103120" cy="487680"/>
            </a:xfrm>
            <a:prstGeom prst="leftRightArrow">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Soft reset</a:t>
              </a:r>
            </a:p>
          </p:txBody>
        </p:sp>
        <p:sp>
          <p:nvSpPr>
            <p:cNvPr id="11" name="Arrow: Left-Right 12"/>
            <p:cNvSpPr/>
            <p:nvPr/>
          </p:nvSpPr>
          <p:spPr>
            <a:xfrm>
              <a:off x="6979920" y="5665947"/>
              <a:ext cx="3390900" cy="480060"/>
            </a:xfrm>
            <a:prstGeom prst="leftRightArrow">
              <a:avLst/>
            </a:prstGeom>
          </p:spPr>
          <p:style>
            <a:lnRef idx="1">
              <a:schemeClr val="accent6"/>
            </a:lnRef>
            <a:fillRef idx="2">
              <a:schemeClr val="accent6"/>
            </a:fillRef>
            <a:effectRef idx="1">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Mixed reset</a:t>
              </a:r>
            </a:p>
          </p:txBody>
        </p:sp>
        <p:sp>
          <p:nvSpPr>
            <p:cNvPr id="12" name="Arrow: Right 23"/>
            <p:cNvSpPr/>
            <p:nvPr/>
          </p:nvSpPr>
          <p:spPr>
            <a:xfrm>
              <a:off x="6195060" y="4340067"/>
              <a:ext cx="815340" cy="350520"/>
            </a:xfrm>
            <a:prstGeom prst="rightArrow">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1000">
                <a:latin typeface="Helvetica" panose="020B0604020202020204" pitchFamily="34" charset="0"/>
                <a:cs typeface="Helvetica" panose="020B0604020202020204" pitchFamily="34" charset="0"/>
              </a:endParaRPr>
            </a:p>
          </p:txBody>
        </p:sp>
        <p:sp>
          <p:nvSpPr>
            <p:cNvPr id="13" name="Arrow: Right 31"/>
            <p:cNvSpPr/>
            <p:nvPr/>
          </p:nvSpPr>
          <p:spPr>
            <a:xfrm>
              <a:off x="8702040" y="4324827"/>
              <a:ext cx="815340" cy="350520"/>
            </a:xfrm>
            <a:prstGeom prst="rightArrow">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1000">
                <a:latin typeface="Helvetica" panose="020B0604020202020204" pitchFamily="34" charset="0"/>
                <a:cs typeface="Helvetica" panose="020B0604020202020204" pitchFamily="34" charset="0"/>
              </a:endParaRPr>
            </a:p>
          </p:txBody>
        </p:sp>
        <p:sp>
          <p:nvSpPr>
            <p:cNvPr id="14" name="Arrow: Left-Right 45"/>
            <p:cNvSpPr/>
            <p:nvPr/>
          </p:nvSpPr>
          <p:spPr>
            <a:xfrm>
              <a:off x="4975860" y="6245067"/>
              <a:ext cx="5394960" cy="480060"/>
            </a:xfrm>
            <a:prstGeom prst="leftRightArrow">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latin typeface="Helvetica" panose="020B0604020202020204" pitchFamily="34" charset="0"/>
                  <a:ea typeface="Calibri" panose="020F0502020204030204" pitchFamily="34" charset="0"/>
                  <a:cs typeface="Helvetica" panose="020B0604020202020204" pitchFamily="34" charset="0"/>
                </a:rPr>
                <a:t>Hard reset</a:t>
              </a:r>
            </a:p>
          </p:txBody>
        </p:sp>
      </p:grpSp>
    </p:spTree>
    <p:extLst>
      <p:ext uri="{BB962C8B-B14F-4D97-AF65-F5344CB8AC3E}">
        <p14:creationId xmlns:p14="http://schemas.microsoft.com/office/powerpoint/2010/main" val="22316919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a:xfrm>
            <a:off x="857739" y="1600201"/>
            <a:ext cx="4476261" cy="3047999"/>
          </a:xfrm>
        </p:spPr>
        <p:txBody>
          <a:bodyPr/>
          <a:lstStyle/>
          <a:p>
            <a:r>
              <a:rPr lang="en-US" dirty="0" smtClean="0"/>
              <a:t>When </a:t>
            </a:r>
            <a:r>
              <a:rPr lang="en-US" dirty="0"/>
              <a:t>the --soft argument is passed, the ref pointers are updated and the reset stops there</a:t>
            </a:r>
          </a:p>
          <a:p>
            <a:r>
              <a:rPr lang="en-US" dirty="0"/>
              <a:t>The Staging Index and the Working Directory are left untouched</a:t>
            </a:r>
          </a:p>
        </p:txBody>
      </p:sp>
      <p:sp>
        <p:nvSpPr>
          <p:cNvPr id="4" name="Text Placeholder 3"/>
          <p:cNvSpPr>
            <a:spLocks noGrp="1"/>
          </p:cNvSpPr>
          <p:nvPr>
            <p:ph type="body" sz="quarter" idx="14"/>
          </p:nvPr>
        </p:nvSpPr>
        <p:spPr/>
        <p:txBody>
          <a:bodyPr/>
          <a:lstStyle/>
          <a:p>
            <a:r>
              <a:rPr lang="en-US" dirty="0" err="1"/>
              <a:t>Git</a:t>
            </a:r>
            <a:r>
              <a:rPr lang="en-US" dirty="0"/>
              <a:t> Reset: --soft</a:t>
            </a:r>
          </a:p>
        </p:txBody>
      </p:sp>
      <p:pic>
        <p:nvPicPr>
          <p:cNvPr id="5" name="Picture 4">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grpSp>
        <p:nvGrpSpPr>
          <p:cNvPr id="6" name="Group 5"/>
          <p:cNvGrpSpPr/>
          <p:nvPr/>
        </p:nvGrpSpPr>
        <p:grpSpPr>
          <a:xfrm>
            <a:off x="5775189" y="1828800"/>
            <a:ext cx="5494020" cy="3299460"/>
            <a:chOff x="4975860" y="3425667"/>
            <a:chExt cx="5494020" cy="3299460"/>
          </a:xfrm>
        </p:grpSpPr>
        <p:sp>
          <p:nvSpPr>
            <p:cNvPr id="7" name="Flowchart: Multidocument 6"/>
            <p:cNvSpPr/>
            <p:nvPr/>
          </p:nvSpPr>
          <p:spPr>
            <a:xfrm>
              <a:off x="5044440" y="3425667"/>
              <a:ext cx="1059180" cy="1882140"/>
            </a:xfrm>
            <a:prstGeom prst="flowChartMultidocument">
              <a:avLst/>
            </a:prstGeom>
            <a:solidFill>
              <a:schemeClr val="bg1"/>
            </a:solidFill>
            <a:ln>
              <a:solidFill>
                <a:schemeClr val="accent2"/>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Working Directory</a:t>
              </a:r>
            </a:p>
          </p:txBody>
        </p:sp>
        <p:sp>
          <p:nvSpPr>
            <p:cNvPr id="8" name="Isosceles Triangle 7"/>
            <p:cNvSpPr/>
            <p:nvPr/>
          </p:nvSpPr>
          <p:spPr>
            <a:xfrm>
              <a:off x="7162800" y="3600927"/>
              <a:ext cx="1508760" cy="1082040"/>
            </a:xfrm>
            <a:prstGeom prst="triangl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solidFill>
                    <a:srgbClr val="ED7D31"/>
                  </a:solidFill>
                  <a:effectLst/>
                  <a:latin typeface="Helvetica" panose="020B0604020202020204" pitchFamily="34" charset="0"/>
                  <a:ea typeface="Calibri" panose="020F0502020204030204" pitchFamily="34" charset="0"/>
                  <a:cs typeface="Helvetica" panose="020B0604020202020204" pitchFamily="34" charset="0"/>
                </a:rPr>
                <a:t>Stage </a:t>
              </a:r>
              <a:r>
                <a:rPr lang="en-US" sz="1000" dirty="0" smtClean="0">
                  <a:solidFill>
                    <a:srgbClr val="ED7D31"/>
                  </a:solidFill>
                  <a:effectLst/>
                  <a:latin typeface="Helvetica" panose="020B0604020202020204" pitchFamily="34" charset="0"/>
                  <a:ea typeface="Calibri" panose="020F0502020204030204" pitchFamily="34" charset="0"/>
                  <a:cs typeface="Helvetica" panose="020B0604020202020204" pitchFamily="34" charset="0"/>
                </a:rPr>
                <a:t>Snapshot</a:t>
              </a:r>
              <a:endParaRPr lang="en-US" sz="1000" dirty="0">
                <a:effectLst/>
                <a:latin typeface="Helvetica" panose="020B0604020202020204" pitchFamily="34" charset="0"/>
                <a:ea typeface="Calibri" panose="020F0502020204030204" pitchFamily="34" charset="0"/>
                <a:cs typeface="Helvetica" panose="020B0604020202020204" pitchFamily="34" charset="0"/>
              </a:endParaRPr>
            </a:p>
          </p:txBody>
        </p:sp>
        <p:sp>
          <p:nvSpPr>
            <p:cNvPr id="9" name="Scroll: Vertical 5"/>
            <p:cNvSpPr/>
            <p:nvPr/>
          </p:nvSpPr>
          <p:spPr>
            <a:xfrm>
              <a:off x="9555480" y="3440907"/>
              <a:ext cx="914400" cy="1546860"/>
            </a:xfrm>
            <a:prstGeom prst="verticalScroll">
              <a:avLst/>
            </a:prstGeom>
            <a:ln>
              <a:solidFill>
                <a:schemeClr val="accent4">
                  <a:lumMod val="60000"/>
                  <a:lumOff val="40000"/>
                </a:schemeClr>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Commit History</a:t>
              </a:r>
            </a:p>
          </p:txBody>
        </p:sp>
        <p:sp>
          <p:nvSpPr>
            <p:cNvPr id="10" name="Arrow: Left-Right 10"/>
            <p:cNvSpPr/>
            <p:nvPr/>
          </p:nvSpPr>
          <p:spPr>
            <a:xfrm>
              <a:off x="8267700" y="5086827"/>
              <a:ext cx="2103120" cy="487680"/>
            </a:xfrm>
            <a:prstGeom prst="leftRightArrow">
              <a:avLst/>
            </a:prstGeom>
          </p:spPr>
          <p:style>
            <a:lnRef idx="1">
              <a:schemeClr val="accent6"/>
            </a:lnRef>
            <a:fillRef idx="2">
              <a:schemeClr val="accent6"/>
            </a:fillRef>
            <a:effectRef idx="1">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Soft reset</a:t>
              </a:r>
            </a:p>
          </p:txBody>
        </p:sp>
        <p:sp>
          <p:nvSpPr>
            <p:cNvPr id="11" name="Arrow: Left-Right 12"/>
            <p:cNvSpPr/>
            <p:nvPr/>
          </p:nvSpPr>
          <p:spPr>
            <a:xfrm>
              <a:off x="6979920" y="5665947"/>
              <a:ext cx="3390900" cy="480060"/>
            </a:xfrm>
            <a:prstGeom prst="leftRightArrow">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a:effectLst/>
                  <a:latin typeface="Helvetica" panose="020B0604020202020204" pitchFamily="34" charset="0"/>
                  <a:ea typeface="Calibri" panose="020F0502020204030204" pitchFamily="34" charset="0"/>
                  <a:cs typeface="Helvetica" panose="020B0604020202020204" pitchFamily="34" charset="0"/>
                </a:rPr>
                <a:t>Mixed reset</a:t>
              </a:r>
            </a:p>
          </p:txBody>
        </p:sp>
        <p:sp>
          <p:nvSpPr>
            <p:cNvPr id="12" name="Arrow: Right 23"/>
            <p:cNvSpPr/>
            <p:nvPr/>
          </p:nvSpPr>
          <p:spPr>
            <a:xfrm>
              <a:off x="6195060" y="4340067"/>
              <a:ext cx="815340" cy="350520"/>
            </a:xfrm>
            <a:prstGeom prst="rightArrow">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1000">
                <a:latin typeface="Helvetica" panose="020B0604020202020204" pitchFamily="34" charset="0"/>
                <a:cs typeface="Helvetica" panose="020B0604020202020204" pitchFamily="34" charset="0"/>
              </a:endParaRPr>
            </a:p>
          </p:txBody>
        </p:sp>
        <p:sp>
          <p:nvSpPr>
            <p:cNvPr id="13" name="Arrow: Right 31"/>
            <p:cNvSpPr/>
            <p:nvPr/>
          </p:nvSpPr>
          <p:spPr>
            <a:xfrm>
              <a:off x="8702040" y="4324827"/>
              <a:ext cx="815340" cy="350520"/>
            </a:xfrm>
            <a:prstGeom prst="rightArrow">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1000">
                <a:latin typeface="Helvetica" panose="020B0604020202020204" pitchFamily="34" charset="0"/>
                <a:cs typeface="Helvetica" panose="020B0604020202020204" pitchFamily="34" charset="0"/>
              </a:endParaRPr>
            </a:p>
          </p:txBody>
        </p:sp>
        <p:sp>
          <p:nvSpPr>
            <p:cNvPr id="14" name="Arrow: Left-Right 45"/>
            <p:cNvSpPr/>
            <p:nvPr/>
          </p:nvSpPr>
          <p:spPr>
            <a:xfrm>
              <a:off x="4975860" y="6245067"/>
              <a:ext cx="5394960" cy="480060"/>
            </a:xfrm>
            <a:prstGeom prst="leftRightArrow">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latin typeface="Helvetica" panose="020B0604020202020204" pitchFamily="34" charset="0"/>
                  <a:ea typeface="Calibri" panose="020F0502020204030204" pitchFamily="34" charset="0"/>
                  <a:cs typeface="Helvetica" panose="020B0604020202020204" pitchFamily="34" charset="0"/>
                </a:rPr>
                <a:t>Hard reset</a:t>
              </a:r>
            </a:p>
          </p:txBody>
        </p:sp>
      </p:grpSp>
    </p:spTree>
    <p:extLst>
      <p:ext uri="{BB962C8B-B14F-4D97-AF65-F5344CB8AC3E}">
        <p14:creationId xmlns:p14="http://schemas.microsoft.com/office/powerpoint/2010/main" val="5145301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a:xfrm>
            <a:off x="857739" y="1600201"/>
            <a:ext cx="4323861" cy="4419599"/>
          </a:xfrm>
        </p:spPr>
        <p:txBody>
          <a:bodyPr>
            <a:normAutofit/>
          </a:bodyPr>
          <a:lstStyle/>
          <a:p>
            <a:r>
              <a:rPr lang="en-US" dirty="0" err="1"/>
              <a:t>Git</a:t>
            </a:r>
            <a:r>
              <a:rPr lang="en-US" dirty="0"/>
              <a:t> Revert:</a:t>
            </a:r>
          </a:p>
          <a:p>
            <a:r>
              <a:rPr lang="en-US" dirty="0"/>
              <a:t>It  is a “safe” way to undo changes</a:t>
            </a:r>
          </a:p>
          <a:p>
            <a:r>
              <a:rPr lang="en-US" dirty="0"/>
              <a:t>it doesn’t change the project history, which makes it a “safe” operation for commits that have already been published to a shared repository</a:t>
            </a:r>
          </a:p>
          <a:p>
            <a:r>
              <a:rPr lang="en-US" dirty="0" err="1"/>
              <a:t>git</a:t>
            </a:r>
            <a:r>
              <a:rPr lang="en-US" dirty="0"/>
              <a:t> revert is able to target an individual commit at an arbitrary point in the history</a:t>
            </a:r>
          </a:p>
          <a:p>
            <a:r>
              <a:rPr lang="en-US" dirty="0" err="1"/>
              <a:t>git</a:t>
            </a:r>
            <a:r>
              <a:rPr lang="en-US" dirty="0"/>
              <a:t> revert is a safer alternative to </a:t>
            </a:r>
            <a:r>
              <a:rPr lang="en-US" dirty="0" err="1"/>
              <a:t>git</a:t>
            </a:r>
            <a:r>
              <a:rPr lang="en-US" dirty="0"/>
              <a:t> reset in regards to losing work</a:t>
            </a:r>
          </a:p>
          <a:p>
            <a:endParaRPr lang="en-US" dirty="0"/>
          </a:p>
        </p:txBody>
      </p:sp>
      <p:sp>
        <p:nvSpPr>
          <p:cNvPr id="4" name="Text Placeholder 3"/>
          <p:cNvSpPr>
            <a:spLocks noGrp="1"/>
          </p:cNvSpPr>
          <p:nvPr>
            <p:ph type="body" sz="quarter" idx="14"/>
          </p:nvPr>
        </p:nvSpPr>
        <p:spPr/>
        <p:txBody>
          <a:bodyPr/>
          <a:lstStyle/>
          <a:p>
            <a:r>
              <a:rPr lang="en-US" dirty="0" err="1" smtClean="0"/>
              <a:t>Git</a:t>
            </a:r>
            <a:r>
              <a:rPr lang="en-US" dirty="0" smtClean="0"/>
              <a:t> Revert vs </a:t>
            </a:r>
            <a:r>
              <a:rPr lang="en-US" dirty="0" err="1" smtClean="0"/>
              <a:t>Git</a:t>
            </a:r>
            <a:r>
              <a:rPr lang="en-US" dirty="0" smtClean="0"/>
              <a:t> Reset</a:t>
            </a:r>
            <a:endParaRPr lang="en-US" dirty="0"/>
          </a:p>
        </p:txBody>
      </p:sp>
      <p:sp>
        <p:nvSpPr>
          <p:cNvPr id="5" name="Text Placeholder 2"/>
          <p:cNvSpPr txBox="1">
            <a:spLocks/>
          </p:cNvSpPr>
          <p:nvPr/>
        </p:nvSpPr>
        <p:spPr>
          <a:xfrm>
            <a:off x="6096000" y="1600201"/>
            <a:ext cx="4323861" cy="47243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Helvetica" panose="020B0604020202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Helvetica" panose="020B0604020202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Helvetica" panose="020B0604020202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Helvetica" panose="020B0604020202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Helvetica" panose="020B06040202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Git</a:t>
            </a:r>
            <a:r>
              <a:rPr lang="en-US" dirty="0"/>
              <a:t> Reset:</a:t>
            </a:r>
          </a:p>
          <a:p>
            <a:r>
              <a:rPr lang="en-US" dirty="0"/>
              <a:t>It is the dangerous method</a:t>
            </a:r>
          </a:p>
          <a:p>
            <a:r>
              <a:rPr lang="en-US" dirty="0"/>
              <a:t>There is a real risk of losing work with </a:t>
            </a:r>
            <a:r>
              <a:rPr lang="en-US" dirty="0" err="1"/>
              <a:t>git</a:t>
            </a:r>
            <a:r>
              <a:rPr lang="en-US" dirty="0"/>
              <a:t> reset</a:t>
            </a:r>
          </a:p>
          <a:p>
            <a:r>
              <a:rPr lang="en-US" dirty="0" err="1"/>
              <a:t>git</a:t>
            </a:r>
            <a:r>
              <a:rPr lang="en-US" dirty="0"/>
              <a:t> reset can only work backward from the current commit</a:t>
            </a:r>
          </a:p>
          <a:p>
            <a:r>
              <a:rPr lang="en-US" dirty="0" err="1"/>
              <a:t>git</a:t>
            </a:r>
            <a:r>
              <a:rPr lang="en-US" dirty="0"/>
              <a:t> reset will never delete a commit, however, commits can become 'orphaned' which means there is no direct path from a ref to access them</a:t>
            </a:r>
          </a:p>
          <a:p>
            <a:r>
              <a:rPr lang="en-US" dirty="0"/>
              <a:t>For example, if you wanted to undo an old commit with </a:t>
            </a:r>
            <a:r>
              <a:rPr lang="en-US" dirty="0" err="1"/>
              <a:t>git</a:t>
            </a:r>
            <a:r>
              <a:rPr lang="en-US" dirty="0"/>
              <a:t> reset, you would have to remove all of the commits that occurred after the target commit, remove it, then re-commit all of the subsequent commits</a:t>
            </a:r>
          </a:p>
          <a:p>
            <a:endParaRPr lang="en-US" dirty="0"/>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5712690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Arrow Connector 6">
            <a:extLst>
              <a:ext uri="{FF2B5EF4-FFF2-40B4-BE49-F238E27FC236}">
                <a16:creationId xmlns="" xmlns:a16="http://schemas.microsoft.com/office/drawing/2014/main" id="{C03079D4-1877-4C2C-BC41-9A9478ACD2E2}"/>
              </a:ext>
            </a:extLst>
          </p:cNvPr>
          <p:cNvCxnSpPr/>
          <p:nvPr/>
        </p:nvCxnSpPr>
        <p:spPr>
          <a:xfrm flipH="1">
            <a:off x="4618718" y="3807059"/>
            <a:ext cx="2301073" cy="733529"/>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6" name="Scroll: Vertical 10">
            <a:extLst>
              <a:ext uri="{FF2B5EF4-FFF2-40B4-BE49-F238E27FC236}">
                <a16:creationId xmlns="" xmlns:a16="http://schemas.microsoft.com/office/drawing/2014/main" id="{33A006FB-434F-4A1C-AD14-044E34986385}"/>
              </a:ext>
            </a:extLst>
          </p:cNvPr>
          <p:cNvSpPr/>
          <p:nvPr/>
        </p:nvSpPr>
        <p:spPr>
          <a:xfrm>
            <a:off x="5320272" y="3457555"/>
            <a:ext cx="897967" cy="969770"/>
          </a:xfrm>
          <a:prstGeom prst="verticalScroll">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latin typeface="Helvetica" panose="020B0604020202020204" pitchFamily="34" charset="0"/>
                <a:cs typeface="Helvetica" panose="020B0604020202020204" pitchFamily="34" charset="0"/>
              </a:rPr>
              <a:t>Pull</a:t>
            </a:r>
          </a:p>
        </p:txBody>
      </p:sp>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lstStyle/>
          <a:p>
            <a:r>
              <a:rPr lang="en-US" dirty="0"/>
              <a:t>The </a:t>
            </a:r>
            <a:r>
              <a:rPr lang="en-US" dirty="0" err="1"/>
              <a:t>git</a:t>
            </a:r>
            <a:r>
              <a:rPr lang="en-US" dirty="0"/>
              <a:t> pull command is used to fetch and download content from a remote repository and immediately update the local repository to match that content</a:t>
            </a:r>
          </a:p>
          <a:p>
            <a:r>
              <a:rPr lang="en-US" dirty="0"/>
              <a:t>The </a:t>
            </a:r>
            <a:r>
              <a:rPr lang="en-US" dirty="0" err="1"/>
              <a:t>git</a:t>
            </a:r>
            <a:r>
              <a:rPr lang="en-US" dirty="0"/>
              <a:t> pull command is actually a combination of two other commands, </a:t>
            </a:r>
            <a:r>
              <a:rPr lang="en-US" dirty="0" err="1"/>
              <a:t>git</a:t>
            </a:r>
            <a:r>
              <a:rPr lang="en-US" dirty="0"/>
              <a:t> fetch followed by </a:t>
            </a:r>
            <a:r>
              <a:rPr lang="en-US" dirty="0" err="1"/>
              <a:t>git</a:t>
            </a:r>
            <a:r>
              <a:rPr lang="en-US" dirty="0"/>
              <a:t> merge</a:t>
            </a:r>
          </a:p>
        </p:txBody>
      </p:sp>
      <p:sp>
        <p:nvSpPr>
          <p:cNvPr id="4" name="Text Placeholder 3"/>
          <p:cNvSpPr>
            <a:spLocks noGrp="1"/>
          </p:cNvSpPr>
          <p:nvPr>
            <p:ph type="body" sz="quarter" idx="14"/>
          </p:nvPr>
        </p:nvSpPr>
        <p:spPr/>
        <p:txBody>
          <a:bodyPr/>
          <a:lstStyle/>
          <a:p>
            <a:r>
              <a:rPr lang="en-US" dirty="0" err="1"/>
              <a:t>Git</a:t>
            </a:r>
            <a:r>
              <a:rPr lang="en-US" dirty="0"/>
              <a:t> </a:t>
            </a:r>
            <a:r>
              <a:rPr lang="en-US" dirty="0" smtClean="0"/>
              <a:t>Pull</a:t>
            </a:r>
            <a:endParaRPr lang="en-US" dirty="0"/>
          </a:p>
        </p:txBody>
      </p:sp>
      <p:sp>
        <p:nvSpPr>
          <p:cNvPr id="8" name="Rectangle 7">
            <a:extLst>
              <a:ext uri="{FF2B5EF4-FFF2-40B4-BE49-F238E27FC236}">
                <a16:creationId xmlns="" xmlns:a16="http://schemas.microsoft.com/office/drawing/2014/main" id="{8293E7BF-01D4-436D-B93C-FF3EB64F2614}"/>
              </a:ext>
            </a:extLst>
          </p:cNvPr>
          <p:cNvSpPr/>
          <p:nvPr/>
        </p:nvSpPr>
        <p:spPr>
          <a:xfrm>
            <a:off x="3015343" y="4243594"/>
            <a:ext cx="1497204" cy="96977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latin typeface="Helvetica" panose="020B0604020202020204" pitchFamily="34" charset="0"/>
                <a:cs typeface="Helvetica" panose="020B0604020202020204" pitchFamily="34" charset="0"/>
              </a:rPr>
              <a:t>Local Client</a:t>
            </a:r>
          </a:p>
        </p:txBody>
      </p:sp>
      <p:sp>
        <p:nvSpPr>
          <p:cNvPr id="9" name="Flowchart: Magnetic Disk 8">
            <a:extLst>
              <a:ext uri="{FF2B5EF4-FFF2-40B4-BE49-F238E27FC236}">
                <a16:creationId xmlns="" xmlns:a16="http://schemas.microsoft.com/office/drawing/2014/main" id="{82019605-4DF1-480D-8F39-27B7B9692F3E}"/>
              </a:ext>
            </a:extLst>
          </p:cNvPr>
          <p:cNvSpPr/>
          <p:nvPr/>
        </p:nvSpPr>
        <p:spPr>
          <a:xfrm>
            <a:off x="6934200" y="3178469"/>
            <a:ext cx="1979525" cy="1380819"/>
          </a:xfrm>
          <a:prstGeom prst="flowChartMagneticDisk">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latin typeface="Helvetica" panose="020B0604020202020204" pitchFamily="34" charset="0"/>
                <a:cs typeface="Helvetica" panose="020B0604020202020204" pitchFamily="34" charset="0"/>
              </a:rPr>
              <a:t>Remote Repo</a:t>
            </a:r>
          </a:p>
        </p:txBody>
      </p:sp>
      <p:sp>
        <p:nvSpPr>
          <p:cNvPr id="10" name="Rectangle: Rounded Corners 4">
            <a:extLst>
              <a:ext uri="{FF2B5EF4-FFF2-40B4-BE49-F238E27FC236}">
                <a16:creationId xmlns="" xmlns:a16="http://schemas.microsoft.com/office/drawing/2014/main" id="{19251564-9CF2-416E-9029-4A65D6F4D92C}"/>
              </a:ext>
            </a:extLst>
          </p:cNvPr>
          <p:cNvSpPr/>
          <p:nvPr/>
        </p:nvSpPr>
        <p:spPr>
          <a:xfrm>
            <a:off x="3717892" y="5443538"/>
            <a:ext cx="3597308" cy="9697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pull</a:t>
            </a:r>
          </a:p>
        </p:txBody>
      </p:sp>
      <p:pic>
        <p:nvPicPr>
          <p:cNvPr id="11" name="Picture 10">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013433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lstStyle/>
          <a:p>
            <a:r>
              <a:rPr lang="en-US" dirty="0"/>
              <a:t>The </a:t>
            </a:r>
            <a:r>
              <a:rPr lang="en-US" dirty="0" err="1"/>
              <a:t>git</a:t>
            </a:r>
            <a:r>
              <a:rPr lang="en-US" dirty="0"/>
              <a:t> push command is used to upload local repository content to a remote repository</a:t>
            </a:r>
          </a:p>
          <a:p>
            <a:r>
              <a:rPr lang="en-US" dirty="0"/>
              <a:t>Pushing is how you transfer commits from your local repository to a remote repo</a:t>
            </a:r>
          </a:p>
          <a:p>
            <a:r>
              <a:rPr lang="en-US" dirty="0" err="1"/>
              <a:t>git</a:t>
            </a:r>
            <a:r>
              <a:rPr lang="en-US" dirty="0"/>
              <a:t> push is one component of many used in the overall </a:t>
            </a:r>
            <a:r>
              <a:rPr lang="en-US" dirty="0" err="1"/>
              <a:t>Git</a:t>
            </a:r>
            <a:r>
              <a:rPr lang="en-US" dirty="0"/>
              <a:t> "syncing" process</a:t>
            </a:r>
          </a:p>
        </p:txBody>
      </p:sp>
      <p:sp>
        <p:nvSpPr>
          <p:cNvPr id="4" name="Text Placeholder 3"/>
          <p:cNvSpPr>
            <a:spLocks noGrp="1"/>
          </p:cNvSpPr>
          <p:nvPr>
            <p:ph type="body" sz="quarter" idx="14"/>
          </p:nvPr>
        </p:nvSpPr>
        <p:spPr/>
        <p:txBody>
          <a:bodyPr/>
          <a:lstStyle/>
          <a:p>
            <a:r>
              <a:rPr lang="en-US" dirty="0" err="1"/>
              <a:t>Git</a:t>
            </a:r>
            <a:r>
              <a:rPr lang="en-US" dirty="0"/>
              <a:t> </a:t>
            </a:r>
            <a:r>
              <a:rPr lang="en-US" dirty="0" smtClean="0"/>
              <a:t>Push</a:t>
            </a:r>
            <a:endParaRPr lang="en-US" dirty="0"/>
          </a:p>
        </p:txBody>
      </p:sp>
      <p:sp>
        <p:nvSpPr>
          <p:cNvPr id="5" name="Rectangle 4">
            <a:extLst>
              <a:ext uri="{FF2B5EF4-FFF2-40B4-BE49-F238E27FC236}">
                <a16:creationId xmlns="" xmlns:a16="http://schemas.microsoft.com/office/drawing/2014/main" id="{8293E7BF-01D4-436D-B93C-FF3EB64F2614}"/>
              </a:ext>
            </a:extLst>
          </p:cNvPr>
          <p:cNvSpPr/>
          <p:nvPr/>
        </p:nvSpPr>
        <p:spPr>
          <a:xfrm>
            <a:off x="3388807" y="4073844"/>
            <a:ext cx="1555428" cy="1049716"/>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latin typeface="Helvetica" panose="020B0604020202020204" pitchFamily="34" charset="0"/>
                <a:cs typeface="Helvetica" panose="020B0604020202020204" pitchFamily="34" charset="0"/>
              </a:rPr>
              <a:t>Local Client</a:t>
            </a:r>
          </a:p>
        </p:txBody>
      </p:sp>
      <p:sp>
        <p:nvSpPr>
          <p:cNvPr id="6" name="Flowchart: Magnetic Disk 5">
            <a:extLst>
              <a:ext uri="{FF2B5EF4-FFF2-40B4-BE49-F238E27FC236}">
                <a16:creationId xmlns="" xmlns:a16="http://schemas.microsoft.com/office/drawing/2014/main" id="{82019605-4DF1-480D-8F39-27B7B9692F3E}"/>
              </a:ext>
            </a:extLst>
          </p:cNvPr>
          <p:cNvSpPr/>
          <p:nvPr/>
        </p:nvSpPr>
        <p:spPr>
          <a:xfrm>
            <a:off x="7391400" y="3200400"/>
            <a:ext cx="2056506" cy="1494651"/>
          </a:xfrm>
          <a:prstGeom prst="flowChartMagneticDisk">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latin typeface="Helvetica" panose="020B0604020202020204" pitchFamily="34" charset="0"/>
                <a:cs typeface="Helvetica" panose="020B0604020202020204" pitchFamily="34" charset="0"/>
              </a:rPr>
              <a:t>Remote Repo</a:t>
            </a:r>
          </a:p>
        </p:txBody>
      </p:sp>
      <p:cxnSp>
        <p:nvCxnSpPr>
          <p:cNvPr id="7" name="Straight Arrow Connector 6">
            <a:extLst>
              <a:ext uri="{FF2B5EF4-FFF2-40B4-BE49-F238E27FC236}">
                <a16:creationId xmlns="" xmlns:a16="http://schemas.microsoft.com/office/drawing/2014/main" id="{326754B3-0F79-4599-AAB1-CF293BAD63EC}"/>
              </a:ext>
            </a:extLst>
          </p:cNvPr>
          <p:cNvCxnSpPr/>
          <p:nvPr/>
        </p:nvCxnSpPr>
        <p:spPr>
          <a:xfrm flipV="1">
            <a:off x="4972063" y="3997518"/>
            <a:ext cx="2391509" cy="663191"/>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sp>
        <p:nvSpPr>
          <p:cNvPr id="8" name="Scroll: Vertical 11">
            <a:extLst>
              <a:ext uri="{FF2B5EF4-FFF2-40B4-BE49-F238E27FC236}">
                <a16:creationId xmlns="" xmlns:a16="http://schemas.microsoft.com/office/drawing/2014/main" id="{0E706D65-D2EB-45A5-B819-94BAB30F4431}"/>
              </a:ext>
            </a:extLst>
          </p:cNvPr>
          <p:cNvSpPr/>
          <p:nvPr/>
        </p:nvSpPr>
        <p:spPr>
          <a:xfrm>
            <a:off x="5689878" y="3651812"/>
            <a:ext cx="939521" cy="920187"/>
          </a:xfrm>
          <a:prstGeom prst="verticalScroll">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latin typeface="Helvetica" panose="020B0604020202020204" pitchFamily="34" charset="0"/>
                <a:cs typeface="Helvetica" panose="020B0604020202020204" pitchFamily="34" charset="0"/>
              </a:rPr>
              <a:t>Push</a:t>
            </a:r>
          </a:p>
        </p:txBody>
      </p:sp>
      <p:sp>
        <p:nvSpPr>
          <p:cNvPr id="11" name="Rectangle: Rounded Corners 4">
            <a:extLst>
              <a:ext uri="{FF2B5EF4-FFF2-40B4-BE49-F238E27FC236}">
                <a16:creationId xmlns="" xmlns:a16="http://schemas.microsoft.com/office/drawing/2014/main" id="{19251564-9CF2-416E-9029-4A65D6F4D92C}"/>
              </a:ext>
            </a:extLst>
          </p:cNvPr>
          <p:cNvSpPr/>
          <p:nvPr/>
        </p:nvSpPr>
        <p:spPr>
          <a:xfrm>
            <a:off x="4129071" y="5300080"/>
            <a:ext cx="3597308" cy="9697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a:t>
            </a:r>
            <a:r>
              <a:rPr lang="en-US" sz="3500" b="1" dirty="0" err="1">
                <a:solidFill>
                  <a:schemeClr val="dk1"/>
                </a:solidFill>
                <a:latin typeface="Helvetica" panose="020B0604020202020204" pitchFamily="34" charset="0"/>
                <a:cs typeface="Helvetica" panose="020B0604020202020204" pitchFamily="34" charset="0"/>
              </a:rPr>
              <a:t>git</a:t>
            </a:r>
            <a:r>
              <a:rPr lang="en-US" sz="3500" b="1" dirty="0">
                <a:solidFill>
                  <a:schemeClr val="dk1"/>
                </a:solidFill>
                <a:latin typeface="Helvetica" panose="020B0604020202020204" pitchFamily="34" charset="0"/>
                <a:cs typeface="Helvetica" panose="020B0604020202020204" pitchFamily="34" charset="0"/>
              </a:rPr>
              <a:t> </a:t>
            </a:r>
            <a:r>
              <a:rPr lang="en-US" sz="3500" b="1" dirty="0" smtClean="0">
                <a:solidFill>
                  <a:schemeClr val="dk1"/>
                </a:solidFill>
                <a:latin typeface="Helvetica" panose="020B0604020202020204" pitchFamily="34" charset="0"/>
                <a:cs typeface="Helvetica" panose="020B0604020202020204" pitchFamily="34" charset="0"/>
              </a:rPr>
              <a:t>push</a:t>
            </a:r>
            <a:endParaRPr lang="en-US" sz="3500" b="1" dirty="0">
              <a:solidFill>
                <a:schemeClr val="dk1"/>
              </a:solidFill>
              <a:latin typeface="Helvetica" panose="020B0604020202020204" pitchFamily="34" charset="0"/>
              <a:cs typeface="Helvetica" panose="020B0604020202020204" pitchFamily="34" charset="0"/>
            </a:endParaRPr>
          </a:p>
        </p:txBody>
      </p:sp>
      <p:pic>
        <p:nvPicPr>
          <p:cNvPr id="12" name="Picture 11">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11067960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a:xfrm>
            <a:off x="857739" y="1600201"/>
            <a:ext cx="10160000" cy="3276599"/>
          </a:xfrm>
        </p:spPr>
        <p:txBody>
          <a:bodyPr>
            <a:normAutofit/>
          </a:bodyPr>
          <a:lstStyle/>
          <a:p>
            <a:r>
              <a:rPr lang="en-US" dirty="0"/>
              <a:t>Tags are ref's that point to specific points in </a:t>
            </a:r>
            <a:r>
              <a:rPr lang="en-US" dirty="0" err="1"/>
              <a:t>Git</a:t>
            </a:r>
            <a:r>
              <a:rPr lang="en-US" dirty="0"/>
              <a:t> history</a:t>
            </a:r>
          </a:p>
          <a:p>
            <a:r>
              <a:rPr lang="en-US" dirty="0"/>
              <a:t>Tagging is generally used to capture a point in history that is used for a marked version release (i.e. v1.1.1)</a:t>
            </a:r>
          </a:p>
          <a:p>
            <a:r>
              <a:rPr lang="en-US" dirty="0"/>
              <a:t>A tag is like a branch that doesn’t change</a:t>
            </a:r>
          </a:p>
          <a:p>
            <a:r>
              <a:rPr lang="en-US" dirty="0"/>
              <a:t>Unlike branches, tags, after being created, have no further history of commits</a:t>
            </a:r>
          </a:p>
          <a:p>
            <a:r>
              <a:rPr lang="en-US" dirty="0"/>
              <a:t>We will have look in to tag operations:</a:t>
            </a:r>
          </a:p>
          <a:p>
            <a:pPr lvl="1"/>
            <a:r>
              <a:rPr lang="en-US" dirty="0"/>
              <a:t>Create tag</a:t>
            </a:r>
          </a:p>
          <a:p>
            <a:pPr lvl="1"/>
            <a:r>
              <a:rPr lang="en-US" dirty="0"/>
              <a:t>List tags</a:t>
            </a:r>
          </a:p>
          <a:p>
            <a:pPr lvl="1"/>
            <a:r>
              <a:rPr lang="en-US" dirty="0"/>
              <a:t>Delete tag</a:t>
            </a:r>
          </a:p>
          <a:p>
            <a:pPr lvl="1"/>
            <a:r>
              <a:rPr lang="en-US" dirty="0"/>
              <a:t>Sharing tag</a:t>
            </a:r>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tagging: </a:t>
            </a:r>
          </a:p>
        </p:txBody>
      </p:sp>
      <p:pic>
        <p:nvPicPr>
          <p:cNvPr id="5" name="Picture 4">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33234740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Tagging</a:t>
            </a:r>
            <a:endParaRPr lang="en-US" dirty="0"/>
          </a:p>
        </p:txBody>
      </p:sp>
      <p:sp>
        <p:nvSpPr>
          <p:cNvPr id="3" name="Text Placeholder 2"/>
          <p:cNvSpPr>
            <a:spLocks noGrp="1"/>
          </p:cNvSpPr>
          <p:nvPr>
            <p:ph type="body" sz="quarter" idx="13"/>
          </p:nvPr>
        </p:nvSpPr>
        <p:spPr>
          <a:xfrm>
            <a:off x="857739" y="1600201"/>
            <a:ext cx="10160000" cy="4114799"/>
          </a:xfrm>
        </p:spPr>
        <p:txBody>
          <a:bodyPr>
            <a:normAutofit lnSpcReduction="10000"/>
          </a:bodyPr>
          <a:lstStyle/>
          <a:p>
            <a:r>
              <a:rPr lang="en-US" dirty="0"/>
              <a:t>To create a new tag execute the following command</a:t>
            </a:r>
          </a:p>
          <a:p>
            <a:endParaRPr lang="en-US" dirty="0" smtClean="0"/>
          </a:p>
          <a:p>
            <a:endParaRPr lang="en-US" dirty="0"/>
          </a:p>
          <a:p>
            <a:endParaRPr lang="en-US" dirty="0" smtClean="0"/>
          </a:p>
          <a:p>
            <a:endParaRPr lang="en-US" dirty="0"/>
          </a:p>
          <a:p>
            <a:r>
              <a:rPr lang="en-US" dirty="0"/>
              <a:t>A common pattern is to use version numbers like </a:t>
            </a:r>
            <a:r>
              <a:rPr lang="en-US" dirty="0" err="1"/>
              <a:t>git</a:t>
            </a:r>
            <a:r>
              <a:rPr lang="en-US" dirty="0"/>
              <a:t> tag v1.4</a:t>
            </a:r>
          </a:p>
          <a:p>
            <a:r>
              <a:rPr lang="en-US" dirty="0" err="1"/>
              <a:t>Git</a:t>
            </a:r>
            <a:r>
              <a:rPr lang="en-US" dirty="0"/>
              <a:t> supports two different types of tags, annotated and lightweight tags</a:t>
            </a:r>
          </a:p>
          <a:p>
            <a:r>
              <a:rPr lang="en-US" dirty="0"/>
              <a:t>A best practice is to consider Annotated tags as public, and Lightweight tags as private</a:t>
            </a:r>
          </a:p>
          <a:p>
            <a:r>
              <a:rPr lang="en-US" dirty="0"/>
              <a:t>Annotated tags store extra meta data such as: the tagger name, email, and date so it helps for public release</a:t>
            </a:r>
          </a:p>
          <a:p>
            <a:r>
              <a:rPr lang="en-US" dirty="0"/>
              <a:t>Lightweight tags are essentially 'bookmarks' to a commit, they are just a name and a pointer to a commit, so useful for creating quick links to relevant commits</a:t>
            </a:r>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create </a:t>
            </a:r>
            <a:r>
              <a:rPr lang="en-US" dirty="0" smtClean="0"/>
              <a:t>tag</a:t>
            </a:r>
            <a:endParaRPr lang="en-US" dirty="0"/>
          </a:p>
        </p:txBody>
      </p:sp>
      <p:sp>
        <p:nvSpPr>
          <p:cNvPr id="5" name="Rectangle: Rounded Corners 4">
            <a:extLst>
              <a:ext uri="{FF2B5EF4-FFF2-40B4-BE49-F238E27FC236}">
                <a16:creationId xmlns="" xmlns:a16="http://schemas.microsoft.com/office/drawing/2014/main" id="{C0C5509F-E716-4732-AE7C-2225CD3725F9}"/>
              </a:ext>
            </a:extLst>
          </p:cNvPr>
          <p:cNvSpPr/>
          <p:nvPr/>
        </p:nvSpPr>
        <p:spPr>
          <a:xfrm>
            <a:off x="2452270" y="2209800"/>
            <a:ext cx="6093660" cy="7620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tag &lt;tag name&gt;</a:t>
            </a: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9346815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Git</a:t>
            </a:r>
            <a:r>
              <a:rPr lang="en-US" dirty="0"/>
              <a:t> Tagging</a:t>
            </a:r>
          </a:p>
        </p:txBody>
      </p:sp>
      <p:sp>
        <p:nvSpPr>
          <p:cNvPr id="3" name="Text Placeholder 2"/>
          <p:cNvSpPr>
            <a:spLocks noGrp="1"/>
          </p:cNvSpPr>
          <p:nvPr>
            <p:ph type="body" sz="quarter" idx="13"/>
          </p:nvPr>
        </p:nvSpPr>
        <p:spPr>
          <a:xfrm>
            <a:off x="857739" y="1600201"/>
            <a:ext cx="10160000" cy="3276599"/>
          </a:xfrm>
        </p:spPr>
        <p:txBody>
          <a:bodyPr>
            <a:normAutofit lnSpcReduction="10000"/>
          </a:bodyPr>
          <a:lstStyle/>
          <a:p>
            <a:r>
              <a:rPr lang="en-US" dirty="0" err="1"/>
              <a:t>Git</a:t>
            </a:r>
            <a:r>
              <a:rPr lang="en-US" dirty="0"/>
              <a:t> list tag: </a:t>
            </a:r>
          </a:p>
          <a:p>
            <a:r>
              <a:rPr lang="en-US" dirty="0" smtClean="0"/>
              <a:t>To </a:t>
            </a:r>
            <a:r>
              <a:rPr lang="en-US" dirty="0"/>
              <a:t>list stored tags in a repo execute the following command</a:t>
            </a:r>
          </a:p>
          <a:p>
            <a:endParaRPr lang="en-US" dirty="0" smtClean="0"/>
          </a:p>
          <a:p>
            <a:endParaRPr lang="en-US" dirty="0"/>
          </a:p>
          <a:p>
            <a:endParaRPr lang="en-US" dirty="0" smtClean="0"/>
          </a:p>
          <a:p>
            <a:r>
              <a:rPr lang="en-US" dirty="0" err="1" smtClean="0"/>
              <a:t>Git</a:t>
            </a:r>
            <a:r>
              <a:rPr lang="en-US" dirty="0" smtClean="0"/>
              <a:t> </a:t>
            </a:r>
            <a:r>
              <a:rPr lang="en-US" dirty="0"/>
              <a:t>share tag: </a:t>
            </a:r>
          </a:p>
          <a:p>
            <a:r>
              <a:rPr lang="en-US" dirty="0"/>
              <a:t>Sharing tags is similar to pushing branches</a:t>
            </a:r>
          </a:p>
          <a:p>
            <a:r>
              <a:rPr lang="en-US" dirty="0"/>
              <a:t>By default, </a:t>
            </a:r>
            <a:r>
              <a:rPr lang="en-US" dirty="0" err="1"/>
              <a:t>git</a:t>
            </a:r>
            <a:r>
              <a:rPr lang="en-US" dirty="0"/>
              <a:t> push will not push tags</a:t>
            </a:r>
          </a:p>
          <a:p>
            <a:r>
              <a:rPr lang="en-US" dirty="0"/>
              <a:t>Tags have to be explicitly passed to </a:t>
            </a:r>
            <a:r>
              <a:rPr lang="en-US" dirty="0" err="1"/>
              <a:t>git</a:t>
            </a:r>
            <a:r>
              <a:rPr lang="en-US" dirty="0"/>
              <a:t> push</a:t>
            </a:r>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list </a:t>
            </a:r>
            <a:r>
              <a:rPr lang="en-US" dirty="0" smtClean="0"/>
              <a:t>tag and </a:t>
            </a:r>
            <a:r>
              <a:rPr lang="en-US" dirty="0" err="1"/>
              <a:t>Git</a:t>
            </a:r>
            <a:r>
              <a:rPr lang="en-US" dirty="0"/>
              <a:t> share tag</a:t>
            </a:r>
          </a:p>
        </p:txBody>
      </p:sp>
      <p:sp>
        <p:nvSpPr>
          <p:cNvPr id="5" name="Rectangle: Rounded Corners 4">
            <a:extLst>
              <a:ext uri="{FF2B5EF4-FFF2-40B4-BE49-F238E27FC236}">
                <a16:creationId xmlns="" xmlns:a16="http://schemas.microsoft.com/office/drawing/2014/main" id="{C0C5509F-E716-4732-AE7C-2225CD3725F9}"/>
              </a:ext>
            </a:extLst>
          </p:cNvPr>
          <p:cNvSpPr/>
          <p:nvPr/>
        </p:nvSpPr>
        <p:spPr>
          <a:xfrm>
            <a:off x="3352800" y="2517111"/>
            <a:ext cx="2774201" cy="683289"/>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tag</a:t>
            </a:r>
          </a:p>
        </p:txBody>
      </p:sp>
      <p:sp>
        <p:nvSpPr>
          <p:cNvPr id="6" name="Rectangle: Rounded Corners 6">
            <a:extLst>
              <a:ext uri="{FF2B5EF4-FFF2-40B4-BE49-F238E27FC236}">
                <a16:creationId xmlns="" xmlns:a16="http://schemas.microsoft.com/office/drawing/2014/main" id="{531B383C-20AE-40D8-B20D-0A9C31452DC0}"/>
              </a:ext>
            </a:extLst>
          </p:cNvPr>
          <p:cNvSpPr/>
          <p:nvPr/>
        </p:nvSpPr>
        <p:spPr>
          <a:xfrm>
            <a:off x="1676400" y="4877949"/>
            <a:ext cx="8129117" cy="801461"/>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push origin &lt;tag </a:t>
            </a:r>
            <a:r>
              <a:rPr lang="en-US" sz="3500" b="1" dirty="0" err="1">
                <a:solidFill>
                  <a:schemeClr val="dk1"/>
                </a:solidFill>
                <a:latin typeface="Helvetica" panose="020B0604020202020204" pitchFamily="34" charset="0"/>
                <a:cs typeface="Helvetica" panose="020B0604020202020204" pitchFamily="34" charset="0"/>
              </a:rPr>
              <a:t>num</a:t>
            </a:r>
            <a:r>
              <a:rPr lang="en-US" sz="3500" b="1" dirty="0">
                <a:solidFill>
                  <a:schemeClr val="dk1"/>
                </a:solidFill>
                <a:latin typeface="Helvetica" panose="020B0604020202020204" pitchFamily="34" charset="0"/>
                <a:cs typeface="Helvetica" panose="020B0604020202020204" pitchFamily="34" charset="0"/>
              </a:rPr>
              <a:t>&gt;</a:t>
            </a:r>
          </a:p>
        </p:txBody>
      </p:sp>
      <p:pic>
        <p:nvPicPr>
          <p:cNvPr id="7" name="Picture 6">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922229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normAutofit/>
          </a:bodyPr>
          <a:lstStyle/>
          <a:p>
            <a:r>
              <a:rPr lang="en-US" dirty="0"/>
              <a:t>You typically obtain a </a:t>
            </a:r>
            <a:r>
              <a:rPr lang="en-US" dirty="0" err="1"/>
              <a:t>Git</a:t>
            </a:r>
            <a:r>
              <a:rPr lang="en-US" dirty="0"/>
              <a:t> repository in one of two ways</a:t>
            </a:r>
          </a:p>
          <a:p>
            <a:pPr lvl="1"/>
            <a:r>
              <a:rPr lang="en-US" dirty="0"/>
              <a:t>You can take a local directory that is currently not under version control, and turn it into a </a:t>
            </a:r>
            <a:r>
              <a:rPr lang="en-US" dirty="0" err="1"/>
              <a:t>Git</a:t>
            </a:r>
            <a:r>
              <a:rPr lang="en-US" dirty="0"/>
              <a:t> repository</a:t>
            </a:r>
          </a:p>
          <a:p>
            <a:pPr lvl="1"/>
            <a:r>
              <a:rPr lang="en-US" dirty="0"/>
              <a:t>OR</a:t>
            </a:r>
          </a:p>
          <a:p>
            <a:pPr lvl="1"/>
            <a:r>
              <a:rPr lang="en-US" dirty="0"/>
              <a:t>You can clone an existing </a:t>
            </a:r>
            <a:r>
              <a:rPr lang="en-US" dirty="0" err="1"/>
              <a:t>Git</a:t>
            </a:r>
            <a:r>
              <a:rPr lang="en-US" dirty="0"/>
              <a:t> repository from elsewhere</a:t>
            </a:r>
          </a:p>
          <a:p>
            <a:r>
              <a:rPr lang="en-US" dirty="0"/>
              <a:t>Initializing a Repository in an Existing Directory</a:t>
            </a:r>
          </a:p>
          <a:p>
            <a:pPr lvl="1"/>
            <a:r>
              <a:rPr lang="en-US" dirty="0"/>
              <a:t>Go to the Project Directory which is not under version control</a:t>
            </a:r>
          </a:p>
          <a:p>
            <a:pPr lvl="1"/>
            <a:r>
              <a:rPr lang="en-US" dirty="0"/>
              <a:t>And type</a:t>
            </a:r>
          </a:p>
          <a:p>
            <a:endParaRPr lang="en-US" dirty="0"/>
          </a:p>
        </p:txBody>
      </p:sp>
      <p:sp>
        <p:nvSpPr>
          <p:cNvPr id="4" name="Text Placeholder 3"/>
          <p:cNvSpPr>
            <a:spLocks noGrp="1"/>
          </p:cNvSpPr>
          <p:nvPr>
            <p:ph type="body" sz="quarter" idx="14"/>
          </p:nvPr>
        </p:nvSpPr>
        <p:spPr/>
        <p:txBody>
          <a:bodyPr/>
          <a:lstStyle/>
          <a:p>
            <a:r>
              <a:rPr lang="en-US" dirty="0"/>
              <a:t>Getting a </a:t>
            </a:r>
            <a:r>
              <a:rPr lang="en-US" dirty="0" err="1"/>
              <a:t>Git</a:t>
            </a:r>
            <a:r>
              <a:rPr lang="en-US" dirty="0"/>
              <a:t> Repository or Creating a </a:t>
            </a:r>
            <a:r>
              <a:rPr lang="en-US" dirty="0" err="1"/>
              <a:t>Git</a:t>
            </a:r>
            <a:r>
              <a:rPr lang="en-US" dirty="0"/>
              <a:t> </a:t>
            </a:r>
            <a:r>
              <a:rPr lang="en-US" dirty="0" smtClean="0"/>
              <a:t>Repository</a:t>
            </a:r>
            <a:endParaRPr lang="en-US" dirty="0"/>
          </a:p>
        </p:txBody>
      </p:sp>
      <p:sp>
        <p:nvSpPr>
          <p:cNvPr id="5" name="Rectangle: Rounded Corners 4">
            <a:extLst>
              <a:ext uri="{FF2B5EF4-FFF2-40B4-BE49-F238E27FC236}">
                <a16:creationId xmlns="" xmlns:a16="http://schemas.microsoft.com/office/drawing/2014/main" id="{F35AA7D6-4073-4B68-B00F-D7131D140D00}"/>
              </a:ext>
            </a:extLst>
          </p:cNvPr>
          <p:cNvSpPr/>
          <p:nvPr/>
        </p:nvSpPr>
        <p:spPr>
          <a:xfrm>
            <a:off x="3657600" y="5181600"/>
            <a:ext cx="4194769" cy="84646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latin typeface="Helvetica" panose="020B0604020202020204" pitchFamily="34" charset="0"/>
                <a:cs typeface="Helvetica" panose="020B0604020202020204" pitchFamily="34" charset="0"/>
              </a:rPr>
              <a:t>#</a:t>
            </a:r>
            <a:r>
              <a:rPr lang="en-US" sz="3500" b="1" dirty="0" err="1">
                <a:latin typeface="Helvetica" panose="020B0604020202020204" pitchFamily="34" charset="0"/>
                <a:cs typeface="Helvetica" panose="020B0604020202020204" pitchFamily="34" charset="0"/>
              </a:rPr>
              <a:t>git</a:t>
            </a:r>
            <a:r>
              <a:rPr lang="en-US" sz="3500" b="1" dirty="0">
                <a:latin typeface="Helvetica" panose="020B0604020202020204" pitchFamily="34" charset="0"/>
                <a:cs typeface="Helvetica" panose="020B0604020202020204" pitchFamily="34" charset="0"/>
              </a:rPr>
              <a:t> </a:t>
            </a:r>
            <a:r>
              <a:rPr lang="en-US" sz="3500" b="1" dirty="0" err="1">
                <a:latin typeface="Helvetica" panose="020B0604020202020204" pitchFamily="34" charset="0"/>
                <a:cs typeface="Helvetica" panose="020B0604020202020204" pitchFamily="34" charset="0"/>
              </a:rPr>
              <a:t>init</a:t>
            </a:r>
            <a:endParaRPr lang="en-US" sz="3500" b="1" dirty="0">
              <a:latin typeface="Helvetica" panose="020B0604020202020204" pitchFamily="34" charset="0"/>
              <a:cs typeface="Helvetica" panose="020B0604020202020204" pitchFamily="34" charset="0"/>
            </a:endParaRP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2755609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Git</a:t>
            </a:r>
            <a:r>
              <a:rPr lang="en-US" dirty="0"/>
              <a:t> Tagging</a:t>
            </a:r>
          </a:p>
        </p:txBody>
      </p:sp>
      <p:sp>
        <p:nvSpPr>
          <p:cNvPr id="3" name="Text Placeholder 2"/>
          <p:cNvSpPr>
            <a:spLocks noGrp="1"/>
          </p:cNvSpPr>
          <p:nvPr>
            <p:ph type="body" sz="quarter" idx="13"/>
          </p:nvPr>
        </p:nvSpPr>
        <p:spPr>
          <a:xfrm>
            <a:off x="857739" y="1600201"/>
            <a:ext cx="10160000" cy="3352799"/>
          </a:xfrm>
        </p:spPr>
        <p:txBody>
          <a:bodyPr>
            <a:normAutofit/>
          </a:bodyPr>
          <a:lstStyle/>
          <a:p>
            <a:r>
              <a:rPr lang="en-US" dirty="0"/>
              <a:t>Deleting tags is a straightforward operation</a:t>
            </a:r>
          </a:p>
          <a:p>
            <a:r>
              <a:rPr lang="en-US" dirty="0"/>
              <a:t>Passing the -d option and a tag identifier to </a:t>
            </a:r>
            <a:r>
              <a:rPr lang="en-US" dirty="0" err="1"/>
              <a:t>git</a:t>
            </a:r>
            <a:r>
              <a:rPr lang="en-US" dirty="0"/>
              <a:t> tag will delete the identified tag</a:t>
            </a:r>
          </a:p>
          <a:p>
            <a:endParaRPr lang="en-US" dirty="0"/>
          </a:p>
          <a:p>
            <a:endParaRPr lang="en-US" dirty="0"/>
          </a:p>
          <a:p>
            <a:endParaRPr lang="en-US" dirty="0"/>
          </a:p>
          <a:p>
            <a:endParaRPr lang="en-US" dirty="0"/>
          </a:p>
          <a:p>
            <a:r>
              <a:rPr lang="en-US" dirty="0"/>
              <a:t>Tagging is an additional mechanism used to create a snap shot of a </a:t>
            </a:r>
            <a:r>
              <a:rPr lang="en-US" dirty="0" err="1"/>
              <a:t>Git</a:t>
            </a:r>
            <a:r>
              <a:rPr lang="en-US" dirty="0"/>
              <a:t> repo</a:t>
            </a:r>
          </a:p>
          <a:p>
            <a:r>
              <a:rPr lang="en-US" dirty="0"/>
              <a:t>Tagging is traditionally used to create semantic version number identifier tags that correspond to software release cycles</a:t>
            </a:r>
          </a:p>
          <a:p>
            <a:endParaRPr lang="en-US" dirty="0"/>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delete </a:t>
            </a:r>
            <a:r>
              <a:rPr lang="en-US" dirty="0" smtClean="0"/>
              <a:t>tag</a:t>
            </a:r>
            <a:endParaRPr lang="en-US" dirty="0"/>
          </a:p>
        </p:txBody>
      </p:sp>
      <p:sp>
        <p:nvSpPr>
          <p:cNvPr id="5" name="Rectangle: Rounded Corners 4">
            <a:extLst>
              <a:ext uri="{FF2B5EF4-FFF2-40B4-BE49-F238E27FC236}">
                <a16:creationId xmlns="" xmlns:a16="http://schemas.microsoft.com/office/drawing/2014/main" id="{C0C5509F-E716-4732-AE7C-2225CD3725F9}"/>
              </a:ext>
            </a:extLst>
          </p:cNvPr>
          <p:cNvSpPr/>
          <p:nvPr/>
        </p:nvSpPr>
        <p:spPr>
          <a:xfrm>
            <a:off x="2362200" y="2590800"/>
            <a:ext cx="6026518" cy="7620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#git tag -d v1 </a:t>
            </a: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17687051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Git</a:t>
            </a:r>
            <a:r>
              <a:rPr lang="en-US" dirty="0"/>
              <a:t> Tagging</a:t>
            </a:r>
          </a:p>
        </p:txBody>
      </p:sp>
      <p:sp>
        <p:nvSpPr>
          <p:cNvPr id="3" name="Text Placeholder 2"/>
          <p:cNvSpPr>
            <a:spLocks noGrp="1"/>
          </p:cNvSpPr>
          <p:nvPr>
            <p:ph type="body" sz="quarter" idx="13"/>
          </p:nvPr>
        </p:nvSpPr>
        <p:spPr/>
        <p:txBody>
          <a:bodyPr/>
          <a:lstStyle/>
          <a:p>
            <a:r>
              <a:rPr lang="en-US" dirty="0"/>
              <a:t>Built in </a:t>
            </a:r>
            <a:r>
              <a:rPr lang="en-US" dirty="0" err="1"/>
              <a:t>Git</a:t>
            </a:r>
            <a:r>
              <a:rPr lang="en-US" dirty="0"/>
              <a:t> </a:t>
            </a:r>
            <a:r>
              <a:rPr lang="en-US" dirty="0" err="1"/>
              <a:t>gui</a:t>
            </a:r>
            <a:endParaRPr lang="en-US" dirty="0"/>
          </a:p>
          <a:p>
            <a:endParaRPr lang="en-US" dirty="0"/>
          </a:p>
          <a:p>
            <a:endParaRPr lang="en-US" dirty="0"/>
          </a:p>
          <a:p>
            <a:endParaRPr lang="en-US" dirty="0"/>
          </a:p>
          <a:p>
            <a:r>
              <a:rPr lang="en-US" dirty="0"/>
              <a:t>Use colorful </a:t>
            </a:r>
            <a:r>
              <a:rPr lang="en-US" dirty="0" err="1"/>
              <a:t>git</a:t>
            </a:r>
            <a:r>
              <a:rPr lang="en-US" dirty="0"/>
              <a:t> output</a:t>
            </a:r>
          </a:p>
          <a:p>
            <a:endParaRPr lang="en-US" dirty="0"/>
          </a:p>
        </p:txBody>
      </p:sp>
      <p:sp>
        <p:nvSpPr>
          <p:cNvPr id="4" name="Text Placeholder 3"/>
          <p:cNvSpPr>
            <a:spLocks noGrp="1"/>
          </p:cNvSpPr>
          <p:nvPr>
            <p:ph type="body" sz="quarter" idx="14"/>
          </p:nvPr>
        </p:nvSpPr>
        <p:spPr/>
        <p:txBody>
          <a:bodyPr/>
          <a:lstStyle/>
          <a:p>
            <a:r>
              <a:rPr lang="en-US" dirty="0" err="1"/>
              <a:t>Git</a:t>
            </a:r>
            <a:r>
              <a:rPr lang="en-US" dirty="0"/>
              <a:t> </a:t>
            </a:r>
            <a:r>
              <a:rPr lang="en-US" dirty="0" err="1"/>
              <a:t>gui</a:t>
            </a:r>
            <a:endParaRPr lang="en-US" dirty="0"/>
          </a:p>
        </p:txBody>
      </p:sp>
      <p:sp>
        <p:nvSpPr>
          <p:cNvPr id="5" name="Rectangle: Rounded Corners 6">
            <a:extLst>
              <a:ext uri="{FF2B5EF4-FFF2-40B4-BE49-F238E27FC236}">
                <a16:creationId xmlns="" xmlns:a16="http://schemas.microsoft.com/office/drawing/2014/main" id="{D3902B67-697D-4FA0-A09A-D286B9DFE62D}"/>
              </a:ext>
            </a:extLst>
          </p:cNvPr>
          <p:cNvSpPr/>
          <p:nvPr/>
        </p:nvSpPr>
        <p:spPr>
          <a:xfrm>
            <a:off x="3352800" y="2133600"/>
            <a:ext cx="2255857" cy="68835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a:t>
            </a:r>
            <a:r>
              <a:rPr lang="en-US" sz="3500" b="1" dirty="0" err="1">
                <a:solidFill>
                  <a:schemeClr val="dk1"/>
                </a:solidFill>
                <a:latin typeface="Helvetica" panose="020B0604020202020204" pitchFamily="34" charset="0"/>
                <a:cs typeface="Helvetica" panose="020B0604020202020204" pitchFamily="34" charset="0"/>
              </a:rPr>
              <a:t>gitk</a:t>
            </a:r>
            <a:endParaRPr lang="en-US" sz="3500" b="1" dirty="0">
              <a:solidFill>
                <a:schemeClr val="dk1"/>
              </a:solidFill>
              <a:latin typeface="Helvetica" panose="020B0604020202020204" pitchFamily="34" charset="0"/>
              <a:cs typeface="Helvetica" panose="020B0604020202020204" pitchFamily="34" charset="0"/>
            </a:endParaRPr>
          </a:p>
        </p:txBody>
      </p:sp>
      <p:sp>
        <p:nvSpPr>
          <p:cNvPr id="6" name="Rectangle: Rounded Corners 7">
            <a:extLst>
              <a:ext uri="{FF2B5EF4-FFF2-40B4-BE49-F238E27FC236}">
                <a16:creationId xmlns="" xmlns:a16="http://schemas.microsoft.com/office/drawing/2014/main" id="{71E98657-4040-495E-BDE6-54C12A509D86}"/>
              </a:ext>
            </a:extLst>
          </p:cNvPr>
          <p:cNvSpPr/>
          <p:nvPr/>
        </p:nvSpPr>
        <p:spPr>
          <a:xfrm>
            <a:off x="2286000" y="3886200"/>
            <a:ext cx="5519892" cy="68835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solidFill>
                  <a:schemeClr val="dk1"/>
                </a:solidFill>
                <a:latin typeface="Helvetica" panose="020B0604020202020204" pitchFamily="34" charset="0"/>
                <a:cs typeface="Helvetica" panose="020B0604020202020204" pitchFamily="34" charset="0"/>
              </a:rPr>
              <a:t>#</a:t>
            </a:r>
            <a:r>
              <a:rPr lang="en-US" sz="3500" b="1" dirty="0" err="1">
                <a:solidFill>
                  <a:schemeClr val="dk1"/>
                </a:solidFill>
                <a:latin typeface="Helvetica" panose="020B0604020202020204" pitchFamily="34" charset="0"/>
                <a:cs typeface="Helvetica" panose="020B0604020202020204" pitchFamily="34" charset="0"/>
              </a:rPr>
              <a:t>git</a:t>
            </a:r>
            <a:r>
              <a:rPr lang="en-US" sz="3500" b="1" dirty="0">
                <a:solidFill>
                  <a:schemeClr val="dk1"/>
                </a:solidFill>
                <a:latin typeface="Helvetica" panose="020B0604020202020204" pitchFamily="34" charset="0"/>
                <a:cs typeface="Helvetica" panose="020B0604020202020204" pitchFamily="34" charset="0"/>
              </a:rPr>
              <a:t> config </a:t>
            </a:r>
            <a:r>
              <a:rPr lang="en-US" sz="3500" b="1" dirty="0" err="1">
                <a:solidFill>
                  <a:schemeClr val="dk1"/>
                </a:solidFill>
                <a:latin typeface="Helvetica" panose="020B0604020202020204" pitchFamily="34" charset="0"/>
                <a:cs typeface="Helvetica" panose="020B0604020202020204" pitchFamily="34" charset="0"/>
              </a:rPr>
              <a:t>color.ui</a:t>
            </a:r>
            <a:r>
              <a:rPr lang="en-US" sz="3500" b="1" dirty="0">
                <a:solidFill>
                  <a:schemeClr val="dk1"/>
                </a:solidFill>
                <a:latin typeface="Helvetica" panose="020B0604020202020204" pitchFamily="34" charset="0"/>
                <a:cs typeface="Helvetica" panose="020B0604020202020204" pitchFamily="34" charset="0"/>
              </a:rPr>
              <a:t> true</a:t>
            </a:r>
          </a:p>
        </p:txBody>
      </p:sp>
      <p:pic>
        <p:nvPicPr>
          <p:cNvPr id="7" name="Picture 6">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8335420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lstStyle/>
          <a:p>
            <a:r>
              <a:rPr lang="en-US" dirty="0"/>
              <a:t>If you want to get a copy of an existing </a:t>
            </a:r>
            <a:r>
              <a:rPr lang="en-US" dirty="0" err="1"/>
              <a:t>Git</a:t>
            </a:r>
            <a:r>
              <a:rPr lang="en-US" dirty="0"/>
              <a:t> repository</a:t>
            </a:r>
          </a:p>
          <a:p>
            <a:r>
              <a:rPr lang="en-US" dirty="0"/>
              <a:t>You should notice that the command is "clone" and not "checkout“</a:t>
            </a:r>
          </a:p>
          <a:p>
            <a:r>
              <a:rPr lang="en-US" dirty="0"/>
              <a:t>Instead of getting just a working copy, </a:t>
            </a:r>
            <a:r>
              <a:rPr lang="en-US" dirty="0" err="1"/>
              <a:t>Git</a:t>
            </a:r>
            <a:r>
              <a:rPr lang="en-US" dirty="0"/>
              <a:t> receives a full copy of nearly all data that the server has</a:t>
            </a:r>
          </a:p>
          <a:p>
            <a:r>
              <a:rPr lang="en-US" dirty="0"/>
              <a:t>Every version of every file for the history of the project is pulled down by default when you run </a:t>
            </a:r>
            <a:r>
              <a:rPr lang="en-US" dirty="0" err="1"/>
              <a:t>git</a:t>
            </a:r>
            <a:r>
              <a:rPr lang="en-US" dirty="0"/>
              <a:t> clone</a:t>
            </a:r>
          </a:p>
          <a:p>
            <a:r>
              <a:rPr lang="en-US" dirty="0"/>
              <a:t>Benefit: if your server disk gets corrupted, you can often use nearly any of the clones on any client to set the server back to the state it was in when it was cloned</a:t>
            </a:r>
          </a:p>
          <a:p>
            <a:endParaRPr lang="en-US" dirty="0"/>
          </a:p>
        </p:txBody>
      </p:sp>
      <p:sp>
        <p:nvSpPr>
          <p:cNvPr id="4" name="Text Placeholder 3"/>
          <p:cNvSpPr>
            <a:spLocks noGrp="1"/>
          </p:cNvSpPr>
          <p:nvPr>
            <p:ph type="body" sz="quarter" idx="14"/>
          </p:nvPr>
        </p:nvSpPr>
        <p:spPr/>
        <p:txBody>
          <a:bodyPr/>
          <a:lstStyle/>
          <a:p>
            <a:r>
              <a:rPr lang="en-US" dirty="0"/>
              <a:t>Cloning an Existing Repository</a:t>
            </a:r>
          </a:p>
        </p:txBody>
      </p:sp>
      <p:sp>
        <p:nvSpPr>
          <p:cNvPr id="5" name="Rectangle: Rounded Corners 4">
            <a:extLst>
              <a:ext uri="{FF2B5EF4-FFF2-40B4-BE49-F238E27FC236}">
                <a16:creationId xmlns="" xmlns:a16="http://schemas.microsoft.com/office/drawing/2014/main" id="{F35AA7D6-4073-4B68-B00F-D7131D140D00}"/>
              </a:ext>
            </a:extLst>
          </p:cNvPr>
          <p:cNvSpPr/>
          <p:nvPr/>
        </p:nvSpPr>
        <p:spPr>
          <a:xfrm>
            <a:off x="2624526" y="5456255"/>
            <a:ext cx="6063762" cy="84646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latin typeface="Helvetica" panose="020B0604020202020204" pitchFamily="34" charset="0"/>
                <a:cs typeface="Helvetica" panose="020B0604020202020204" pitchFamily="34" charset="0"/>
              </a:rPr>
              <a:t>#git clone &lt;</a:t>
            </a:r>
            <a:r>
              <a:rPr lang="en-US" sz="3500" b="1" dirty="0" err="1">
                <a:latin typeface="Helvetica" panose="020B0604020202020204" pitchFamily="34" charset="0"/>
                <a:cs typeface="Helvetica" panose="020B0604020202020204" pitchFamily="34" charset="0"/>
              </a:rPr>
              <a:t>url</a:t>
            </a:r>
            <a:r>
              <a:rPr lang="en-US" sz="3500" b="1" dirty="0">
                <a:latin typeface="Helvetica" panose="020B0604020202020204" pitchFamily="34" charset="0"/>
                <a:cs typeface="Helvetica" panose="020B0604020202020204" pitchFamily="34" charset="0"/>
              </a:rPr>
              <a:t>&gt; </a:t>
            </a: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3056133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Git basic </a:t>
            </a:r>
            <a:r>
              <a:rPr lang="en-IN" dirty="0" smtClean="0"/>
              <a:t>commands</a:t>
            </a:r>
            <a:endParaRPr lang="en-US" dirty="0"/>
          </a:p>
        </p:txBody>
      </p:sp>
      <p:sp>
        <p:nvSpPr>
          <p:cNvPr id="3" name="Text Placeholder 2"/>
          <p:cNvSpPr>
            <a:spLocks noGrp="1"/>
          </p:cNvSpPr>
          <p:nvPr>
            <p:ph type="body" sz="quarter" idx="13"/>
          </p:nvPr>
        </p:nvSpPr>
        <p:spPr/>
        <p:txBody>
          <a:bodyPr/>
          <a:lstStyle/>
          <a:p>
            <a:r>
              <a:rPr lang="en-US" dirty="0"/>
              <a:t>Create a working copy of a local </a:t>
            </a:r>
            <a:r>
              <a:rPr lang="en-US" dirty="0" smtClean="0"/>
              <a:t>repository</a:t>
            </a:r>
          </a:p>
          <a:p>
            <a:endParaRPr lang="en-US" dirty="0"/>
          </a:p>
          <a:p>
            <a:endParaRPr lang="en-US" dirty="0" smtClean="0"/>
          </a:p>
          <a:p>
            <a:endParaRPr lang="en-US" dirty="0"/>
          </a:p>
          <a:p>
            <a:endParaRPr lang="en-US" dirty="0" smtClean="0"/>
          </a:p>
          <a:p>
            <a:r>
              <a:rPr lang="en-US" dirty="0"/>
              <a:t>When using a remote server:</a:t>
            </a:r>
          </a:p>
          <a:p>
            <a:pPr marL="0" indent="0">
              <a:buNone/>
            </a:pPr>
            <a:endParaRPr lang="en-US" dirty="0"/>
          </a:p>
        </p:txBody>
      </p:sp>
      <p:sp>
        <p:nvSpPr>
          <p:cNvPr id="4" name="Text Placeholder 3"/>
          <p:cNvSpPr>
            <a:spLocks noGrp="1"/>
          </p:cNvSpPr>
          <p:nvPr>
            <p:ph type="body" sz="quarter" idx="14"/>
          </p:nvPr>
        </p:nvSpPr>
        <p:spPr/>
        <p:txBody>
          <a:bodyPr/>
          <a:lstStyle/>
          <a:p>
            <a:r>
              <a:rPr lang="en-US" dirty="0" smtClean="0"/>
              <a:t>Create a working copy</a:t>
            </a:r>
            <a:endParaRPr lang="en-US" dirty="0"/>
          </a:p>
        </p:txBody>
      </p:sp>
      <p:sp>
        <p:nvSpPr>
          <p:cNvPr id="5" name="Rectangle: Rounded Corners 3"/>
          <p:cNvSpPr/>
          <p:nvPr/>
        </p:nvSpPr>
        <p:spPr>
          <a:xfrm>
            <a:off x="1553587" y="2159532"/>
            <a:ext cx="8606413" cy="80512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latin typeface="Helvetica" panose="020B0604020202020204" pitchFamily="34" charset="0"/>
                <a:cs typeface="Helvetica" panose="020B0604020202020204" pitchFamily="34" charset="0"/>
              </a:rPr>
              <a:t>#</a:t>
            </a:r>
            <a:r>
              <a:rPr lang="en-US" sz="3500" b="1" dirty="0" err="1">
                <a:latin typeface="Helvetica" panose="020B0604020202020204" pitchFamily="34" charset="0"/>
                <a:cs typeface="Helvetica" panose="020B0604020202020204" pitchFamily="34" charset="0"/>
              </a:rPr>
              <a:t>git</a:t>
            </a:r>
            <a:r>
              <a:rPr lang="en-US" sz="3500" b="1" dirty="0">
                <a:latin typeface="Helvetica" panose="020B0604020202020204" pitchFamily="34" charset="0"/>
                <a:cs typeface="Helvetica" panose="020B0604020202020204" pitchFamily="34" charset="0"/>
              </a:rPr>
              <a:t> clone /</a:t>
            </a:r>
            <a:r>
              <a:rPr lang="en-US" sz="3500" b="1" dirty="0" err="1">
                <a:latin typeface="Helvetica" panose="020B0604020202020204" pitchFamily="34" charset="0"/>
                <a:cs typeface="Helvetica" panose="020B0604020202020204" pitchFamily="34" charset="0"/>
              </a:rPr>
              <a:t>path_to_repository</a:t>
            </a:r>
            <a:endParaRPr lang="en-US" sz="3500" b="1" dirty="0">
              <a:latin typeface="Helvetica" panose="020B0604020202020204" pitchFamily="34" charset="0"/>
              <a:cs typeface="Helvetica" panose="020B0604020202020204" pitchFamily="34" charset="0"/>
            </a:endParaRPr>
          </a:p>
        </p:txBody>
      </p:sp>
      <p:sp>
        <p:nvSpPr>
          <p:cNvPr id="6" name="Rectangle: Rounded Corners 4"/>
          <p:cNvSpPr/>
          <p:nvPr/>
        </p:nvSpPr>
        <p:spPr>
          <a:xfrm>
            <a:off x="857739" y="4085637"/>
            <a:ext cx="10655021" cy="92570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500" b="1" dirty="0">
                <a:latin typeface="Helvetica" panose="020B0604020202020204" pitchFamily="34" charset="0"/>
                <a:cs typeface="Helvetica" panose="020B0604020202020204" pitchFamily="34" charset="0"/>
              </a:rPr>
              <a:t>#</a:t>
            </a:r>
            <a:r>
              <a:rPr lang="en-US" sz="3500" b="1" dirty="0" err="1">
                <a:latin typeface="Helvetica" panose="020B0604020202020204" pitchFamily="34" charset="0"/>
                <a:cs typeface="Helvetica" panose="020B0604020202020204" pitchFamily="34" charset="0"/>
              </a:rPr>
              <a:t>git</a:t>
            </a:r>
            <a:r>
              <a:rPr lang="en-US" sz="3500" b="1" dirty="0">
                <a:latin typeface="Helvetica" panose="020B0604020202020204" pitchFamily="34" charset="0"/>
                <a:cs typeface="Helvetica" panose="020B0604020202020204" pitchFamily="34" charset="0"/>
              </a:rPr>
              <a:t> clone </a:t>
            </a:r>
            <a:r>
              <a:rPr lang="en-US" sz="3500" b="1" dirty="0" err="1">
                <a:latin typeface="Helvetica" panose="020B0604020202020204" pitchFamily="34" charset="0"/>
                <a:cs typeface="Helvetica" panose="020B0604020202020204" pitchFamily="34" charset="0"/>
              </a:rPr>
              <a:t>username@host</a:t>
            </a:r>
            <a:r>
              <a:rPr lang="en-US" sz="3500" b="1" dirty="0">
                <a:latin typeface="Helvetica" panose="020B0604020202020204" pitchFamily="34" charset="0"/>
                <a:cs typeface="Helvetica" panose="020B0604020202020204" pitchFamily="34" charset="0"/>
              </a:rPr>
              <a:t>:/</a:t>
            </a:r>
            <a:r>
              <a:rPr lang="en-US" sz="3500" b="1" dirty="0" err="1">
                <a:latin typeface="Helvetica" panose="020B0604020202020204" pitchFamily="34" charset="0"/>
                <a:cs typeface="Helvetica" panose="020B0604020202020204" pitchFamily="34" charset="0"/>
              </a:rPr>
              <a:t>path_to_repository</a:t>
            </a:r>
            <a:endParaRPr lang="en-US" sz="3500" b="1" dirty="0">
              <a:latin typeface="Helvetica" panose="020B0604020202020204" pitchFamily="34" charset="0"/>
              <a:cs typeface="Helvetica" panose="020B0604020202020204" pitchFamily="34" charset="0"/>
            </a:endParaRPr>
          </a:p>
        </p:txBody>
      </p:sp>
      <p:pic>
        <p:nvPicPr>
          <p:cNvPr id="7" name="Picture 6">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4484830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Git basic </a:t>
            </a:r>
            <a:r>
              <a:rPr lang="en-IN" dirty="0" smtClean="0"/>
              <a:t>commands</a:t>
            </a:r>
            <a:endParaRPr lang="en-US" dirty="0"/>
          </a:p>
        </p:txBody>
      </p:sp>
      <p:sp>
        <p:nvSpPr>
          <p:cNvPr id="3" name="Text Placeholder 2"/>
          <p:cNvSpPr>
            <a:spLocks noGrp="1"/>
          </p:cNvSpPr>
          <p:nvPr>
            <p:ph type="body" sz="quarter" idx="13"/>
          </p:nvPr>
        </p:nvSpPr>
        <p:spPr/>
        <p:txBody>
          <a:bodyPr/>
          <a:lstStyle/>
          <a:p>
            <a:r>
              <a:rPr lang="en-US" dirty="0"/>
              <a:t>The </a:t>
            </a:r>
            <a:r>
              <a:rPr lang="en-US" dirty="0" err="1"/>
              <a:t>Git</a:t>
            </a:r>
            <a:r>
              <a:rPr lang="en-US" dirty="0"/>
              <a:t> command to know exactly what you changed, not just which files were changed</a:t>
            </a:r>
          </a:p>
          <a:p>
            <a:r>
              <a:rPr lang="en-US" dirty="0" err="1"/>
              <a:t>git</a:t>
            </a:r>
            <a:r>
              <a:rPr lang="en-US" dirty="0"/>
              <a:t> diff shows you the exact lines added and removed — the patch, as it were</a:t>
            </a:r>
          </a:p>
          <a:p>
            <a:r>
              <a:rPr lang="en-US" dirty="0"/>
              <a:t>That command compares what is in your working directory with what is in your staging area</a:t>
            </a:r>
          </a:p>
        </p:txBody>
      </p:sp>
      <p:sp>
        <p:nvSpPr>
          <p:cNvPr id="4" name="Text Placeholder 3"/>
          <p:cNvSpPr>
            <a:spLocks noGrp="1"/>
          </p:cNvSpPr>
          <p:nvPr>
            <p:ph type="body" sz="quarter" idx="14"/>
          </p:nvPr>
        </p:nvSpPr>
        <p:spPr/>
        <p:txBody>
          <a:bodyPr/>
          <a:lstStyle/>
          <a:p>
            <a:r>
              <a:rPr lang="en-US" dirty="0"/>
              <a:t>Getting a </a:t>
            </a:r>
            <a:r>
              <a:rPr lang="en-US" dirty="0" err="1"/>
              <a:t>Git</a:t>
            </a:r>
            <a:r>
              <a:rPr lang="en-US" dirty="0"/>
              <a:t> Repository Status: </a:t>
            </a:r>
          </a:p>
        </p:txBody>
      </p:sp>
      <p:sp>
        <p:nvSpPr>
          <p:cNvPr id="5" name="Rectangle: Rounded Corners 10">
            <a:extLst>
              <a:ext uri="{FF2B5EF4-FFF2-40B4-BE49-F238E27FC236}">
                <a16:creationId xmlns="" xmlns:a16="http://schemas.microsoft.com/office/drawing/2014/main" id="{EE47F015-5D4B-443E-8C0F-763A9770D5F2}"/>
              </a:ext>
            </a:extLst>
          </p:cNvPr>
          <p:cNvSpPr/>
          <p:nvPr/>
        </p:nvSpPr>
        <p:spPr>
          <a:xfrm>
            <a:off x="3830340" y="4191000"/>
            <a:ext cx="4194769" cy="84646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4400" b="1" dirty="0">
                <a:solidFill>
                  <a:schemeClr val="dk1"/>
                </a:solidFill>
                <a:latin typeface="Helvetica" panose="020B0604020202020204" pitchFamily="34" charset="0"/>
                <a:cs typeface="Helvetica" panose="020B0604020202020204" pitchFamily="34" charset="0"/>
              </a:rPr>
              <a:t>#git diff</a:t>
            </a: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349288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Git basic </a:t>
            </a:r>
            <a:r>
              <a:rPr lang="en-IN" dirty="0" smtClean="0"/>
              <a:t>commands</a:t>
            </a:r>
            <a:endParaRPr lang="en-US" dirty="0"/>
          </a:p>
        </p:txBody>
      </p:sp>
      <p:sp>
        <p:nvSpPr>
          <p:cNvPr id="3" name="Text Placeholder 2"/>
          <p:cNvSpPr>
            <a:spLocks noGrp="1"/>
          </p:cNvSpPr>
          <p:nvPr>
            <p:ph type="body" sz="quarter" idx="13"/>
          </p:nvPr>
        </p:nvSpPr>
        <p:spPr/>
        <p:txBody>
          <a:bodyPr/>
          <a:lstStyle/>
          <a:p>
            <a:r>
              <a:rPr lang="en-US" dirty="0"/>
              <a:t>The </a:t>
            </a:r>
            <a:r>
              <a:rPr lang="en-US" dirty="0" err="1"/>
              <a:t>Git</a:t>
            </a:r>
            <a:r>
              <a:rPr lang="en-US" dirty="0"/>
              <a:t> command to add a file to the </a:t>
            </a:r>
            <a:r>
              <a:rPr lang="en-US" dirty="0" err="1"/>
              <a:t>git</a:t>
            </a:r>
            <a:r>
              <a:rPr lang="en-US" dirty="0"/>
              <a:t> repository is </a:t>
            </a:r>
            <a:r>
              <a:rPr lang="en-US" dirty="0" err="1"/>
              <a:t>git</a:t>
            </a:r>
            <a:r>
              <a:rPr lang="en-US" dirty="0"/>
              <a:t> add</a:t>
            </a:r>
          </a:p>
          <a:p>
            <a:r>
              <a:rPr lang="en-US" dirty="0"/>
              <a:t>This command updates the index using the current content found in the working tree, to prepare the content staged for the next commit</a:t>
            </a:r>
          </a:p>
          <a:p>
            <a:r>
              <a:rPr lang="en-US" dirty="0"/>
              <a:t>Before using commit command you must use the add any new or modified files to the index</a:t>
            </a:r>
          </a:p>
        </p:txBody>
      </p:sp>
      <p:sp>
        <p:nvSpPr>
          <p:cNvPr id="4" name="Text Placeholder 3"/>
          <p:cNvSpPr>
            <a:spLocks noGrp="1"/>
          </p:cNvSpPr>
          <p:nvPr>
            <p:ph type="body" sz="quarter" idx="14"/>
          </p:nvPr>
        </p:nvSpPr>
        <p:spPr/>
        <p:txBody>
          <a:bodyPr/>
          <a:lstStyle/>
          <a:p>
            <a:r>
              <a:rPr lang="en-US" dirty="0"/>
              <a:t>Add a file to </a:t>
            </a:r>
            <a:r>
              <a:rPr lang="en-US" dirty="0" err="1"/>
              <a:t>Git</a:t>
            </a:r>
            <a:r>
              <a:rPr lang="en-US" dirty="0"/>
              <a:t> Repository</a:t>
            </a:r>
          </a:p>
        </p:txBody>
      </p:sp>
      <p:sp>
        <p:nvSpPr>
          <p:cNvPr id="5" name="Rectangle: Rounded Corners 10">
            <a:extLst>
              <a:ext uri="{FF2B5EF4-FFF2-40B4-BE49-F238E27FC236}">
                <a16:creationId xmlns="" xmlns:a16="http://schemas.microsoft.com/office/drawing/2014/main" id="{EE47F015-5D4B-443E-8C0F-763A9770D5F2}"/>
              </a:ext>
            </a:extLst>
          </p:cNvPr>
          <p:cNvSpPr/>
          <p:nvPr/>
        </p:nvSpPr>
        <p:spPr>
          <a:xfrm>
            <a:off x="3401715" y="4114800"/>
            <a:ext cx="4194769" cy="84646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500" b="1" dirty="0">
                <a:solidFill>
                  <a:schemeClr val="dk1"/>
                </a:solidFill>
                <a:latin typeface="Helvetica" panose="020B0604020202020204" pitchFamily="34" charset="0"/>
                <a:cs typeface="Helvetica" panose="020B0604020202020204" pitchFamily="34" charset="0"/>
              </a:rPr>
              <a:t>#git add &lt;file name&gt;</a:t>
            </a: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847696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Git basic </a:t>
            </a:r>
            <a:r>
              <a:rPr lang="en-IN" dirty="0" smtClean="0"/>
              <a:t>commands</a:t>
            </a:r>
            <a:endParaRPr lang="en-US" dirty="0"/>
          </a:p>
        </p:txBody>
      </p:sp>
      <p:sp>
        <p:nvSpPr>
          <p:cNvPr id="3" name="Text Placeholder 2"/>
          <p:cNvSpPr>
            <a:spLocks noGrp="1"/>
          </p:cNvSpPr>
          <p:nvPr>
            <p:ph type="body" sz="quarter" idx="13"/>
          </p:nvPr>
        </p:nvSpPr>
        <p:spPr/>
        <p:txBody>
          <a:bodyPr/>
          <a:lstStyle/>
          <a:p>
            <a:r>
              <a:rPr lang="en-US" dirty="0"/>
              <a:t>Once the staging area is set up, you can commit your changes</a:t>
            </a:r>
          </a:p>
          <a:p>
            <a:r>
              <a:rPr lang="en-US" dirty="0"/>
              <a:t>Remember that anything that is still </a:t>
            </a:r>
            <a:r>
              <a:rPr lang="en-US" dirty="0" err="1"/>
              <a:t>unstaged</a:t>
            </a:r>
            <a:r>
              <a:rPr lang="en-US" dirty="0"/>
              <a:t> i.e. any files you have created or modified that you haven’t run </a:t>
            </a:r>
            <a:r>
              <a:rPr lang="en-US" dirty="0" err="1"/>
              <a:t>git</a:t>
            </a:r>
            <a:r>
              <a:rPr lang="en-US" dirty="0"/>
              <a:t> add on since you edited them, those won’t go into this commit</a:t>
            </a:r>
          </a:p>
          <a:p>
            <a:r>
              <a:rPr lang="en-US" dirty="0"/>
              <a:t>The default commit message contains the latest output of the </a:t>
            </a:r>
            <a:r>
              <a:rPr lang="en-US" dirty="0" err="1"/>
              <a:t>git</a:t>
            </a:r>
            <a:r>
              <a:rPr lang="en-US" dirty="0"/>
              <a:t> status</a:t>
            </a:r>
          </a:p>
          <a:p>
            <a:endParaRPr lang="en-US" dirty="0"/>
          </a:p>
        </p:txBody>
      </p:sp>
      <p:sp>
        <p:nvSpPr>
          <p:cNvPr id="4" name="Text Placeholder 3"/>
          <p:cNvSpPr>
            <a:spLocks noGrp="1"/>
          </p:cNvSpPr>
          <p:nvPr>
            <p:ph type="body" sz="quarter" idx="14"/>
          </p:nvPr>
        </p:nvSpPr>
        <p:spPr/>
        <p:txBody>
          <a:bodyPr/>
          <a:lstStyle/>
          <a:p>
            <a:r>
              <a:rPr lang="en-US" dirty="0"/>
              <a:t>Committing your </a:t>
            </a:r>
            <a:r>
              <a:rPr lang="en-US" dirty="0" smtClean="0"/>
              <a:t>changes</a:t>
            </a:r>
            <a:endParaRPr lang="en-US" dirty="0"/>
          </a:p>
        </p:txBody>
      </p:sp>
      <p:sp>
        <p:nvSpPr>
          <p:cNvPr id="5" name="Rectangle: Rounded Corners 10">
            <a:extLst>
              <a:ext uri="{FF2B5EF4-FFF2-40B4-BE49-F238E27FC236}">
                <a16:creationId xmlns="" xmlns:a16="http://schemas.microsoft.com/office/drawing/2014/main" id="{EE47F015-5D4B-443E-8C0F-763A9770D5F2}"/>
              </a:ext>
            </a:extLst>
          </p:cNvPr>
          <p:cNvSpPr/>
          <p:nvPr/>
        </p:nvSpPr>
        <p:spPr>
          <a:xfrm>
            <a:off x="3435699" y="3485654"/>
            <a:ext cx="5004079" cy="84646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4000" b="1" dirty="0">
                <a:latin typeface="Helvetica" panose="020B0604020202020204" pitchFamily="34" charset="0"/>
                <a:cs typeface="Helvetica" panose="020B0604020202020204" pitchFamily="34" charset="0"/>
              </a:rPr>
              <a:t>#git commit</a:t>
            </a:r>
          </a:p>
        </p:txBody>
      </p:sp>
      <p:sp>
        <p:nvSpPr>
          <p:cNvPr id="6" name="Rectangle: Rounded Corners 6">
            <a:extLst>
              <a:ext uri="{FF2B5EF4-FFF2-40B4-BE49-F238E27FC236}">
                <a16:creationId xmlns="" xmlns:a16="http://schemas.microsoft.com/office/drawing/2014/main" id="{3942AD5C-2FC0-4CAF-81D0-44EC159123C0}"/>
              </a:ext>
            </a:extLst>
          </p:cNvPr>
          <p:cNvSpPr/>
          <p:nvPr/>
        </p:nvSpPr>
        <p:spPr>
          <a:xfrm>
            <a:off x="1480859" y="4649574"/>
            <a:ext cx="9788350" cy="909271"/>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4000" b="1" dirty="0">
                <a:latin typeface="Helvetica" panose="020B0604020202020204" pitchFamily="34" charset="0"/>
                <a:cs typeface="Helvetica" panose="020B0604020202020204" pitchFamily="34" charset="0"/>
              </a:rPr>
              <a:t>#</a:t>
            </a:r>
            <a:r>
              <a:rPr lang="en-US" sz="4000" b="1" dirty="0" err="1">
                <a:latin typeface="Helvetica" panose="020B0604020202020204" pitchFamily="34" charset="0"/>
                <a:cs typeface="Helvetica" panose="020B0604020202020204" pitchFamily="34" charset="0"/>
              </a:rPr>
              <a:t>git</a:t>
            </a:r>
            <a:r>
              <a:rPr lang="en-US" sz="4000" b="1" dirty="0">
                <a:latin typeface="Helvetica" panose="020B0604020202020204" pitchFamily="34" charset="0"/>
                <a:cs typeface="Helvetica" panose="020B0604020202020204" pitchFamily="34" charset="0"/>
              </a:rPr>
              <a:t> commit –m “Commit Message”</a:t>
            </a:r>
          </a:p>
        </p:txBody>
      </p:sp>
      <p:pic>
        <p:nvPicPr>
          <p:cNvPr id="7" name="Picture 6">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2323851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Git basic commands</a:t>
            </a:r>
            <a:endParaRPr lang="en-US" dirty="0"/>
          </a:p>
        </p:txBody>
      </p:sp>
      <p:sp>
        <p:nvSpPr>
          <p:cNvPr id="3" name="Text Placeholder 2"/>
          <p:cNvSpPr>
            <a:spLocks noGrp="1"/>
          </p:cNvSpPr>
          <p:nvPr>
            <p:ph type="body" sz="quarter" idx="13"/>
          </p:nvPr>
        </p:nvSpPr>
        <p:spPr/>
        <p:txBody>
          <a:bodyPr/>
          <a:lstStyle/>
          <a:p>
            <a:r>
              <a:rPr lang="en-US" dirty="0"/>
              <a:t>To remove a file from </a:t>
            </a:r>
            <a:r>
              <a:rPr lang="en-US" dirty="0" err="1"/>
              <a:t>Git</a:t>
            </a:r>
            <a:r>
              <a:rPr lang="en-US" dirty="0"/>
              <a:t>, you have to remove it from your staging area and then commit</a:t>
            </a:r>
          </a:p>
          <a:p>
            <a:r>
              <a:rPr lang="en-US" dirty="0"/>
              <a:t>The </a:t>
            </a:r>
            <a:r>
              <a:rPr lang="en-US" dirty="0" err="1"/>
              <a:t>git</a:t>
            </a:r>
            <a:r>
              <a:rPr lang="en-US" dirty="0"/>
              <a:t> </a:t>
            </a:r>
            <a:r>
              <a:rPr lang="en-US" dirty="0" err="1"/>
              <a:t>rm</a:t>
            </a:r>
            <a:r>
              <a:rPr lang="en-US" dirty="0"/>
              <a:t> command does that</a:t>
            </a:r>
          </a:p>
          <a:p>
            <a:endParaRPr lang="en-US" dirty="0"/>
          </a:p>
          <a:p>
            <a:endParaRPr lang="en-US" dirty="0"/>
          </a:p>
        </p:txBody>
      </p:sp>
      <p:sp>
        <p:nvSpPr>
          <p:cNvPr id="4" name="Text Placeholder 3"/>
          <p:cNvSpPr>
            <a:spLocks noGrp="1"/>
          </p:cNvSpPr>
          <p:nvPr>
            <p:ph type="body" sz="quarter" idx="14"/>
          </p:nvPr>
        </p:nvSpPr>
        <p:spPr/>
        <p:txBody>
          <a:bodyPr/>
          <a:lstStyle/>
          <a:p>
            <a:r>
              <a:rPr lang="en-US" dirty="0"/>
              <a:t>Removing Files from a </a:t>
            </a:r>
            <a:r>
              <a:rPr lang="en-US" dirty="0" err="1"/>
              <a:t>Git</a:t>
            </a:r>
            <a:r>
              <a:rPr lang="en-US" dirty="0"/>
              <a:t> </a:t>
            </a:r>
            <a:r>
              <a:rPr lang="en-US" dirty="0" smtClean="0"/>
              <a:t>Repository</a:t>
            </a:r>
            <a:endParaRPr lang="en-US" dirty="0"/>
          </a:p>
        </p:txBody>
      </p:sp>
      <p:sp>
        <p:nvSpPr>
          <p:cNvPr id="5" name="Rectangle: Rounded Corners 10">
            <a:extLst>
              <a:ext uri="{FF2B5EF4-FFF2-40B4-BE49-F238E27FC236}">
                <a16:creationId xmlns="" xmlns:a16="http://schemas.microsoft.com/office/drawing/2014/main" id="{EE47F015-5D4B-443E-8C0F-763A9770D5F2}"/>
              </a:ext>
            </a:extLst>
          </p:cNvPr>
          <p:cNvSpPr/>
          <p:nvPr/>
        </p:nvSpPr>
        <p:spPr>
          <a:xfrm>
            <a:off x="2435923" y="3905880"/>
            <a:ext cx="6983604" cy="84646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4000" b="1" dirty="0">
                <a:solidFill>
                  <a:schemeClr val="dk1"/>
                </a:solidFill>
                <a:latin typeface="Helvetica" panose="020B0604020202020204" pitchFamily="34" charset="0"/>
                <a:cs typeface="Helvetica" panose="020B0604020202020204" pitchFamily="34" charset="0"/>
              </a:rPr>
              <a:t>#git </a:t>
            </a:r>
            <a:r>
              <a:rPr lang="en-US" sz="4000" b="1" dirty="0" err="1">
                <a:solidFill>
                  <a:schemeClr val="dk1"/>
                </a:solidFill>
                <a:latin typeface="Helvetica" panose="020B0604020202020204" pitchFamily="34" charset="0"/>
                <a:cs typeface="Helvetica" panose="020B0604020202020204" pitchFamily="34" charset="0"/>
              </a:rPr>
              <a:t>rm</a:t>
            </a:r>
            <a:r>
              <a:rPr lang="en-US" sz="4000" b="1" dirty="0">
                <a:solidFill>
                  <a:schemeClr val="dk1"/>
                </a:solidFill>
                <a:latin typeface="Helvetica" panose="020B0604020202020204" pitchFamily="34" charset="0"/>
                <a:cs typeface="Helvetica" panose="020B0604020202020204" pitchFamily="34" charset="0"/>
              </a:rPr>
              <a:t> &lt;filename&gt;</a:t>
            </a:r>
          </a:p>
        </p:txBody>
      </p:sp>
      <p:pic>
        <p:nvPicPr>
          <p:cNvPr id="6" name="Picture 5">
            <a:extLst>
              <a:ext uri="{FF2B5EF4-FFF2-40B4-BE49-F238E27FC236}">
                <a16:creationId xmlns="" xmlns:a16="http://schemas.microsoft.com/office/drawing/2014/main" id="{4D3B0F43-6958-482D-9FE7-828B54218FF0}"/>
              </a:ext>
            </a:extLst>
          </p:cNvPr>
          <p:cNvPicPr>
            <a:picLocks noChangeAspect="1"/>
          </p:cNvPicPr>
          <p:nvPr/>
        </p:nvPicPr>
        <p:blipFill>
          <a:blip r:embed="rId2"/>
          <a:stretch>
            <a:fillRect/>
          </a:stretch>
        </p:blipFill>
        <p:spPr>
          <a:xfrm>
            <a:off x="11015593" y="6172200"/>
            <a:ext cx="507233" cy="507233"/>
          </a:xfrm>
          <a:prstGeom prst="rect">
            <a:avLst/>
          </a:prstGeom>
        </p:spPr>
      </p:pic>
    </p:spTree>
    <p:extLst>
      <p:ext uri="{BB962C8B-B14F-4D97-AF65-F5344CB8AC3E}">
        <p14:creationId xmlns:p14="http://schemas.microsoft.com/office/powerpoint/2010/main" val="41202378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its_16-9-template" id="{B7A0C74C-E369-44C7-A546-EF1EA9C648F2}" vid="{8DB36153-B58A-4978-9624-5131A009622A}"/>
    </a:ext>
  </a:extLst>
</a:theme>
</file>

<file path=docProps/app.xml><?xml version="1.0" encoding="utf-8"?>
<Properties xmlns="http://schemas.openxmlformats.org/officeDocument/2006/extended-properties" xmlns:vt="http://schemas.openxmlformats.org/officeDocument/2006/docPropsVTypes">
  <Template>Bits_Recording_Sample</Template>
  <TotalTime>154</TotalTime>
  <Words>2248</Words>
  <Application>Microsoft Office PowerPoint</Application>
  <PresentationFormat>Widescreen</PresentationFormat>
  <Paragraphs>281</Paragraphs>
  <Slides>32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Calibri Light</vt:lpstr>
      <vt:lpstr>Helvetica</vt:lpstr>
      <vt:lpstr>Helvetica Light</vt:lpstr>
      <vt:lpstr>Lucida Console</vt:lpstr>
      <vt:lpstr>Office Theme</vt:lpstr>
      <vt:lpstr>Introduction to DevOps</vt:lpstr>
      <vt:lpstr>Agenda</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basic commands</vt:lpstr>
      <vt:lpstr>Git Tagging</vt:lpstr>
      <vt:lpstr>Git Tagging</vt:lpstr>
      <vt:lpstr>Git Tagging</vt:lpstr>
      <vt:lpstr>Git Tagging</vt:lpstr>
      <vt:lpstr>Thank You!</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DevOps</dc:title>
  <dc:creator>Sonika Rathi</dc:creator>
  <cp:lastModifiedBy>Sonika Rathi</cp:lastModifiedBy>
  <cp:revision>9</cp:revision>
  <dcterms:created xsi:type="dcterms:W3CDTF">2019-03-26T16:18:50Z</dcterms:created>
  <dcterms:modified xsi:type="dcterms:W3CDTF">2019-03-26T21:24:25Z</dcterms:modified>
</cp:coreProperties>
</file>

<file path=docProps/thumbnail.jpeg>
</file>